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66" r:id="rId2"/>
    <p:sldId id="256" r:id="rId3"/>
    <p:sldId id="270" r:id="rId4"/>
    <p:sldId id="258" r:id="rId5"/>
    <p:sldId id="259" r:id="rId6"/>
    <p:sldId id="267" r:id="rId7"/>
    <p:sldId id="260" r:id="rId8"/>
    <p:sldId id="261" r:id="rId9"/>
    <p:sldId id="262" r:id="rId10"/>
    <p:sldId id="268" r:id="rId11"/>
    <p:sldId id="263" r:id="rId12"/>
    <p:sldId id="264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3" r:id="rId23"/>
    <p:sldId id="284" r:id="rId24"/>
    <p:sldId id="285" r:id="rId25"/>
    <p:sldId id="288" r:id="rId26"/>
    <p:sldId id="289" r:id="rId27"/>
    <p:sldId id="290" r:id="rId28"/>
    <p:sldId id="286" r:id="rId29"/>
    <p:sldId id="291" r:id="rId30"/>
    <p:sldId id="287" r:id="rId31"/>
    <p:sldId id="271" r:id="rId3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نمط فاتح 3 - تميي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وان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cxnSp>
        <p:nvCxnSpPr>
          <p:cNvPr id="8" name="رابط مستقيم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شكل بيضاوي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عنصر نائب للتاريخ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محتوى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6" name="عنصر نائب للتذييل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7" name="رابط مستقيم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2" name="عنصر نائب للمحتوى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4" name="عنصر نائب للمحتوى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نص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cxnSp>
        <p:nvCxnSpPr>
          <p:cNvPr id="10" name="رابط مستقيم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صر نائب للمحتوى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1" name="عنوان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19/04/1445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‹N°›</a:t>
            </a:fld>
            <a:endParaRPr lang="ar-SA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1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r" rtl="1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rtl="1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57224" y="2214554"/>
            <a:ext cx="6630637" cy="2862322"/>
          </a:xfrm>
          <a:prstGeom prst="rect">
            <a:avLst/>
          </a:prstGeom>
          <a:solidFill>
            <a:schemeClr val="tx1">
              <a:lumMod val="95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ar-EG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جامعة </a:t>
            </a:r>
            <a:r>
              <a:rPr lang="ar-EG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غليزان</a:t>
            </a:r>
            <a:r>
              <a:rPr lang="ar-EG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السنة الثانية </a:t>
            </a:r>
            <a:r>
              <a:rPr lang="ar-EG" sz="3600" b="1" cap="none" spc="0" dirty="0" err="1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ماستر</a:t>
            </a:r>
            <a:r>
              <a:rPr lang="ar-EG" sz="36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 </a:t>
            </a:r>
          </a:p>
          <a:p>
            <a:pPr algn="ctr"/>
            <a:r>
              <a:rPr lang="ar-EG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علم النفس </a:t>
            </a:r>
            <a:r>
              <a:rPr lang="ar-EG" sz="36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العيادي</a:t>
            </a:r>
            <a:endParaRPr lang="ar-EG" sz="36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r>
              <a:rPr lang="ar-EG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مقياس </a:t>
            </a:r>
          </a:p>
          <a:p>
            <a:pPr algn="ctr"/>
            <a:r>
              <a:rPr lang="ar-EG" sz="36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العلاجات النفسية</a:t>
            </a:r>
          </a:p>
          <a:p>
            <a:pPr algn="ctr"/>
            <a:endParaRPr lang="ar-SA" sz="36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718119" y="5811779"/>
            <a:ext cx="3201517" cy="707886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EG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ا.د </a:t>
            </a:r>
            <a:r>
              <a:rPr lang="ar-YE" sz="4000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: </a:t>
            </a:r>
            <a:r>
              <a:rPr lang="ar-EG" sz="4000" b="1" dirty="0" smtClean="0">
                <a:solidFill>
                  <a:sysClr val="windowText" lastClr="000000"/>
                </a:solidFill>
              </a:rPr>
              <a:t>بن </a:t>
            </a:r>
            <a:r>
              <a:rPr lang="ar-EG" sz="4000" b="1" dirty="0" err="1" smtClean="0">
                <a:solidFill>
                  <a:sysClr val="windowText" lastClr="000000"/>
                </a:solidFill>
              </a:rPr>
              <a:t>يوب</a:t>
            </a:r>
            <a:r>
              <a:rPr lang="ar-EG" sz="4000" b="1" dirty="0" smtClean="0">
                <a:solidFill>
                  <a:sysClr val="windowText" lastClr="000000"/>
                </a:solidFill>
              </a:rPr>
              <a:t> جمال</a:t>
            </a:r>
            <a:endParaRPr lang="ar-YE" sz="4000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3116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0" y="188640"/>
            <a:ext cx="885596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400" b="1" dirty="0" smtClean="0">
                <a:solidFill>
                  <a:schemeClr val="bg1"/>
                </a:solidFill>
              </a:rPr>
              <a:t>أساليبه وخطواته</a:t>
            </a:r>
            <a:r>
              <a:rPr lang="ar-DZ" sz="2400" dirty="0" smtClean="0">
                <a:solidFill>
                  <a:schemeClr val="bg1"/>
                </a:solidFill>
              </a:rPr>
              <a:t>:من بين الأساليب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b="1" dirty="0" smtClean="0">
                <a:solidFill>
                  <a:schemeClr val="bg1"/>
                </a:solidFill>
              </a:rPr>
              <a:t>الإقناع المنطقي العقلاني: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تحقيق وبناء علاقة ثقة وتقبل واستمرار في العلاج مع الحالة.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شرح الحالة لأعراضها المرضية في الماضي والحاضر 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مساعدة الحالة على إبراز المشاعر والأفكار الداخلية في حيز انتباهه وشعوره.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تحديد الأفكار العقلانية واللاعقلانية والخرافية والمعلومات الخاطئة.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إظهار عدم منطقية </a:t>
            </a:r>
            <a:r>
              <a:rPr lang="ar-DZ" sz="2400" dirty="0" err="1" smtClean="0">
                <a:solidFill>
                  <a:schemeClr val="bg1"/>
                </a:solidFill>
              </a:rPr>
              <a:t>ماتقوله</a:t>
            </a:r>
            <a:r>
              <a:rPr lang="ar-DZ" sz="2400" dirty="0" smtClean="0">
                <a:solidFill>
                  <a:schemeClr val="bg1"/>
                </a:solidFill>
              </a:rPr>
              <a:t> الحالة 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 تأكد المريض من أن ذلك هو السبب في اضطرابه وتأزم حالته النفسية.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مهاجمة الأفكار اللاعقلانية بطريقتين هي: الدعاية المضادة والمعارضة المباشرة والمستمر للخرافات والمعتقدات الخاطئة التي يحتفظ </a:t>
            </a:r>
            <a:r>
              <a:rPr lang="ar-DZ" sz="2400" dirty="0" err="1" smtClean="0">
                <a:solidFill>
                  <a:schemeClr val="bg1"/>
                </a:solidFill>
              </a:rPr>
              <a:t>بها</a:t>
            </a:r>
            <a:r>
              <a:rPr lang="ar-DZ" sz="2400" dirty="0" smtClean="0">
                <a:solidFill>
                  <a:schemeClr val="bg1"/>
                </a:solidFill>
              </a:rPr>
              <a:t> المريض حاليا.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اعتماد أسلوب الإقناع وتعليم المهارات قصد إزالة الانفعالات  </a:t>
            </a:r>
            <a:r>
              <a:rPr lang="ar-DZ" sz="2400" dirty="0" err="1" smtClean="0">
                <a:solidFill>
                  <a:schemeClr val="bg1"/>
                </a:solidFill>
              </a:rPr>
              <a:t>والسلوكات</a:t>
            </a:r>
            <a:r>
              <a:rPr lang="ar-DZ" sz="2400" dirty="0" smtClean="0">
                <a:solidFill>
                  <a:schemeClr val="bg1"/>
                </a:solidFill>
              </a:rPr>
              <a:t> المضطربة 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تقييم النتائج 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الوصول إلى تحكم الحالة في فكرها وانفعالها وسلوكها .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686449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115567" y="256612"/>
            <a:ext cx="8903399" cy="440120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DZ" sz="4000" b="1" dirty="0" smtClean="0">
                <a:solidFill>
                  <a:schemeClr val="bg1"/>
                </a:solidFill>
              </a:rPr>
              <a:t>استخدامات العلاج العقلاني الانفعالي: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DZ" sz="4000" dirty="0" smtClean="0">
                <a:solidFill>
                  <a:schemeClr val="bg1"/>
                </a:solidFill>
              </a:rPr>
              <a:t>ـ مرض </a:t>
            </a:r>
            <a:r>
              <a:rPr lang="ar-DZ" sz="4000" dirty="0" err="1" smtClean="0">
                <a:solidFill>
                  <a:schemeClr val="bg1"/>
                </a:solidFill>
              </a:rPr>
              <a:t>العصاب</a:t>
            </a:r>
            <a:r>
              <a:rPr lang="ar-DZ" sz="4000" dirty="0" smtClean="0">
                <a:solidFill>
                  <a:schemeClr val="bg1"/>
                </a:solidFill>
              </a:rPr>
              <a:t> ، القلق ،الخواف، الاكتئاب ،الهستريا 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DZ" sz="4000" dirty="0" smtClean="0">
                <a:solidFill>
                  <a:schemeClr val="bg1"/>
                </a:solidFill>
              </a:rPr>
              <a:t>ـ الاضطرابات السلوكية 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DZ" sz="4000" dirty="0" smtClean="0">
                <a:solidFill>
                  <a:schemeClr val="bg1"/>
                </a:solidFill>
              </a:rPr>
              <a:t> ـالجانحين </a:t>
            </a:r>
            <a:r>
              <a:rPr lang="ar-DZ" sz="4000" dirty="0" err="1" smtClean="0">
                <a:solidFill>
                  <a:schemeClr val="bg1"/>
                </a:solidFill>
              </a:rPr>
              <a:t>والسكوباسين</a:t>
            </a:r>
            <a:r>
              <a:rPr lang="ar-DZ" sz="4000" dirty="0" smtClean="0">
                <a:solidFill>
                  <a:schemeClr val="bg1"/>
                </a:solidFill>
              </a:rPr>
              <a:t>. 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DZ" sz="4000" dirty="0" smtClean="0">
                <a:solidFill>
                  <a:schemeClr val="bg1"/>
                </a:solidFill>
              </a:rPr>
              <a:t>ـ حالات الإدمان 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DZ" sz="4000" dirty="0" smtClean="0">
                <a:solidFill>
                  <a:schemeClr val="bg1"/>
                </a:solidFill>
              </a:rPr>
              <a:t>ـ المشكلات الزوجية والأسرية .</a:t>
            </a:r>
            <a:endParaRPr lang="fr-FR" sz="4000" dirty="0" smtClean="0">
              <a:solidFill>
                <a:schemeClr val="bg1"/>
              </a:solidFill>
            </a:endParaRPr>
          </a:p>
          <a:p>
            <a:r>
              <a:rPr lang="ar-DZ" sz="4000" dirty="0" smtClean="0">
                <a:solidFill>
                  <a:schemeClr val="bg1"/>
                </a:solidFill>
              </a:rPr>
              <a:t>ـ مشكلا الشباب أو صعوبات الشباب .</a:t>
            </a:r>
            <a:endParaRPr lang="fr-FR" sz="4000" dirty="0">
              <a:solidFill>
                <a:schemeClr val="bg1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8745925" y="2780928"/>
            <a:ext cx="184730" cy="95410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endParaRPr lang="ar-YE" sz="2800" b="1" u="sng" dirty="0" smtClean="0">
              <a:solidFill>
                <a:schemeClr val="bg1"/>
              </a:solidFill>
            </a:endParaRPr>
          </a:p>
          <a:p>
            <a:endParaRPr lang="ar-YE" sz="2800" b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30549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0" y="500042"/>
            <a:ext cx="8657995" cy="538609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r-FR" sz="2800" dirty="0" smtClean="0"/>
              <a:t> </a:t>
            </a:r>
          </a:p>
          <a:p>
            <a:r>
              <a:rPr lang="ar-DZ" sz="2000" b="1" dirty="0" smtClean="0">
                <a:solidFill>
                  <a:schemeClr val="bg1"/>
                </a:solidFill>
              </a:rPr>
              <a:t>الأفكار اللاعقلانية: </a:t>
            </a:r>
            <a:r>
              <a:rPr lang="ar-DZ" sz="2000" dirty="0" smtClean="0">
                <a:solidFill>
                  <a:schemeClr val="bg1"/>
                </a:solidFill>
              </a:rPr>
              <a:t>وهي تصنف حسب مميزاتها إلى :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ـ التصلب: </a:t>
            </a:r>
            <a:r>
              <a:rPr lang="ar-DZ" sz="2000" dirty="0" smtClean="0">
                <a:solidFill>
                  <a:schemeClr val="bg1"/>
                </a:solidFill>
              </a:rPr>
              <a:t>تكون اعتقادات الناس متصلبة فإن استجاباتهم مع المواقف الضاغطة من المحتمل أن تكون مرنة ، وبدلا من التوافق مع تلك المواقف يحاول هؤلاء الناس إجبار الواقع لكي يتناسب مع معتقداتهم.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ـ غير منطقية :</a:t>
            </a:r>
            <a:r>
              <a:rPr lang="ar-DZ" sz="2000" dirty="0" smtClean="0">
                <a:solidFill>
                  <a:schemeClr val="bg1"/>
                </a:solidFill>
              </a:rPr>
              <a:t> وهي تأخذ استنتاجات غير منطقية ، وبهذا فإن الشخص قد يعتقد بعقلانية أنه من المرغوب أن يتلقى ثناء من آخر بارزا ثم يستنتج بلا منطقية أن مثل هذا الثناء يعد ضروريا بشكل مطلق.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ـ أنها </a:t>
            </a:r>
            <a:r>
              <a:rPr lang="ar-DZ" sz="2000" b="1" dirty="0" err="1" smtClean="0">
                <a:solidFill>
                  <a:schemeClr val="bg1"/>
                </a:solidFill>
              </a:rPr>
              <a:t>لاتتطابق</a:t>
            </a:r>
            <a:r>
              <a:rPr lang="ar-DZ" sz="2000" b="1" dirty="0" smtClean="0">
                <a:solidFill>
                  <a:schemeClr val="bg1"/>
                </a:solidFill>
              </a:rPr>
              <a:t> مع الواقع: </a:t>
            </a:r>
            <a:r>
              <a:rPr lang="ar-DZ" sz="2000" dirty="0" err="1" smtClean="0">
                <a:solidFill>
                  <a:schemeClr val="bg1"/>
                </a:solidFill>
              </a:rPr>
              <a:t>فالشحص</a:t>
            </a:r>
            <a:r>
              <a:rPr lang="ar-DZ" sz="2000" dirty="0" smtClean="0">
                <a:solidFill>
                  <a:schemeClr val="bg1"/>
                </a:solidFill>
              </a:rPr>
              <a:t> الذي يعتقد انه فاشل يكون من الواضح أنه </a:t>
            </a:r>
            <a:r>
              <a:rPr lang="ar-DZ" sz="2000" dirty="0" err="1" smtClean="0">
                <a:solidFill>
                  <a:schemeClr val="bg1"/>
                </a:solidFill>
              </a:rPr>
              <a:t>لاينطبق</a:t>
            </a:r>
            <a:r>
              <a:rPr lang="ar-DZ" sz="2000" dirty="0" smtClean="0">
                <a:solidFill>
                  <a:schemeClr val="bg1"/>
                </a:solidFill>
              </a:rPr>
              <a:t> مع الواقع ، فأنه سوف يفشل في كل شيء يفعله وحرفيا لن ينجح في كل شيء 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ـ تعوق إنجاز الغايات والأعراض الصحية :</a:t>
            </a:r>
            <a:r>
              <a:rPr lang="ar-DZ" sz="2000" dirty="0" smtClean="0">
                <a:solidFill>
                  <a:schemeClr val="bg1"/>
                </a:solidFill>
              </a:rPr>
              <a:t>فمتى ركز الناس على طبيعة معتقداتهم اللاعقلانية وينظرون إن كانت تحقق لهم غايات ذات قيمة أم لا ،فمن الواضح أن تصبح المعتقدات غير عقلانية تعيق إنجاز الغاية.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خصائص الأفكار اللاعقلانية : </a:t>
            </a:r>
            <a:r>
              <a:rPr lang="ar-DZ" sz="2000" dirty="0" smtClean="0">
                <a:solidFill>
                  <a:schemeClr val="bg1"/>
                </a:solidFill>
              </a:rPr>
              <a:t>تتصف الأفكار اللاعقلانية كما أوردتها سماح شحاتة(2006):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ـ المطالبة :"</a:t>
            </a:r>
            <a:r>
              <a:rPr lang="fr-FR" sz="2000" b="1" dirty="0" err="1" smtClean="0">
                <a:solidFill>
                  <a:schemeClr val="bg1"/>
                </a:solidFill>
              </a:rPr>
              <a:t>Demandness</a:t>
            </a:r>
            <a:r>
              <a:rPr lang="ar-DZ" sz="2000" b="1" dirty="0" smtClean="0">
                <a:solidFill>
                  <a:schemeClr val="bg1"/>
                </a:solidFill>
              </a:rPr>
              <a:t> " </a:t>
            </a:r>
            <a:r>
              <a:rPr lang="ar-DZ" sz="2000" dirty="0" smtClean="0">
                <a:solidFill>
                  <a:schemeClr val="bg1"/>
                </a:solidFill>
              </a:rPr>
              <a:t>تعبر عن تلك العلاقة بين رغبات الفرد ومطالبه المستمرة واضطرابه الانفعالي ، بحيث يصر على إشباع تلك المطالب والتي يفرضها بنفسه على نفسه وعلى الآخرين 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ـ التعميم الزائد: " </a:t>
            </a:r>
            <a:r>
              <a:rPr lang="fr-FR" sz="2000" b="1" dirty="0" err="1" smtClean="0">
                <a:solidFill>
                  <a:schemeClr val="bg1"/>
                </a:solidFill>
              </a:rPr>
              <a:t>Overgeneralization</a:t>
            </a:r>
            <a:r>
              <a:rPr lang="ar-DZ" sz="2000" b="1" dirty="0" smtClean="0">
                <a:solidFill>
                  <a:schemeClr val="bg1"/>
                </a:solidFill>
              </a:rPr>
              <a:t>" </a:t>
            </a:r>
            <a:r>
              <a:rPr lang="ar-DZ" sz="2000" dirty="0" smtClean="0">
                <a:solidFill>
                  <a:schemeClr val="bg1"/>
                </a:solidFill>
              </a:rPr>
              <a:t> أن الفرد يقوم بتعميم نتائج  لا تعتمد على التفكير الدقيق والتي عادة تكون ملاحظات فردية </a:t>
            </a:r>
            <a:r>
              <a:rPr lang="ar-DZ" sz="2800" dirty="0" smtClean="0"/>
              <a:t>.</a:t>
            </a:r>
            <a:endParaRPr lang="fr-FR" sz="2800" dirty="0" smtClean="0"/>
          </a:p>
          <a:p>
            <a:pPr marL="342900" indent="-342900"/>
            <a:endParaRPr lang="ar-EG" sz="28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90782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-571536" y="0"/>
            <a:ext cx="9715536" cy="8279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التقدير الذاتي : "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Self Rating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فالفرد تكون لديه المعرفة بالرؤية الذاتية للأفعال والمواقف </a:t>
            </a:r>
            <a:r>
              <a:rPr kumimoji="0" lang="ar-DZ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</a:t>
            </a:r>
            <a:endParaRPr kumimoji="0" lang="ar-EG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كن الضغوط لها أهمية في تحديد موقف الفرد تجاه الأحداث التي تمر </a:t>
            </a:r>
            <a:r>
              <a:rPr kumimoji="0" lang="ar-DZ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فيلجأ لنمط </a:t>
            </a:r>
            <a:endParaRPr kumimoji="0" lang="ar-EG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تفكير ملتو عند تقدير القيمة الشخصية ، فتظهر تأثيرات سلبية لهذا التقدير ، منها الميل إلى تركيبات معرفية خاطئة والمطالب غير الواقعية التي تتعارض مع الأداء.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القناعة : "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Awfulizing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 فالفرد يرغب في تحقيق مطالبه غير منطقية بفظاعة أي  تكون لديه رغبة ملحة وهذا يؤدي  إلى الانفعالية الزائدة </a:t>
            </a:r>
            <a:endParaRPr kumimoji="0" lang="ar-EG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وعدم القدرة على حل مشكل بطريقة عقلانية.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أخطاء </a:t>
            </a:r>
            <a:r>
              <a:rPr kumimoji="0" lang="ar-DZ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العزو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" 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Attibuition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Error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بحيث يميل الفرد إلى نسب أفعاله الخاطئة إلى الآخرين ، مما يؤثر على إدراكه للأحداث الخارجية  </a:t>
            </a:r>
            <a:endParaRPr kumimoji="0" lang="ar-EG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وحالته الانفعالية وسلوكه ،ومن أخطاء </a:t>
            </a:r>
            <a:r>
              <a:rPr kumimoji="0" lang="ar-DZ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العزو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اللوم المستمر للذات وللآخرين.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اللاتجريب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Anti </a:t>
            </a:r>
            <a:r>
              <a:rPr kumimoji="0" lang="fr-FR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Empiricism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: فالأفكار اللاعقلانية التي يتبناها الفرد ليست مستمدة من الخبرة التجريبية من حيث الدقة والصدق . 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التكرار " </a:t>
            </a:r>
            <a:r>
              <a:rPr kumimoji="0" lang="fr-FR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Répétition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:  تكرار الفرد الأفكار اللاعقلانية بشكل لا شعوري ويساعد على  ذلك  الضغوط الداخلية والخارجية له. 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كما أورد "</a:t>
            </a:r>
            <a:r>
              <a:rPr kumimoji="0" lang="ar-DZ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الغامدي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غرم الله(2006) سمات وخصائص أخرى للأفكار اللاعقلانية :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السلبية : فهؤلاء الأفراد يعتقدون أن سبب تعاستهم هو ظروف خارج إراداتهم مثل الحظ وليس بمقدورهم التغلب عليه لان الظروف أقوى منهم .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الانهزامية: هو نمط من الشخصية يتجنب فيها صعوبات الحياة بدلا من مواجهتها ، وتؤكد على أهمية عدم الوقوف في وجه القوى. 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الاتكالية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:يعتمد الفرد </a:t>
            </a:r>
            <a:r>
              <a:rPr kumimoji="0" lang="ar-DZ" sz="16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الاتكالي</a:t>
            </a: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على الآخرين وخاصة الأقوياء منهم لأن هذا ما يجلب له الراحة في أمور حياته .</a:t>
            </a: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العجز :العاجز هو من لا يستطيع التخلص من أحزان الماضي ومحو آثارها وجعلها في طي النسيان .</a:t>
            </a:r>
            <a:endParaRPr kumimoji="0" lang="ar-EG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lang="ar-DZ" sz="1600" b="1" dirty="0" smtClean="0">
                <a:solidFill>
                  <a:schemeClr val="bg1"/>
                </a:solidFill>
              </a:rPr>
              <a:t>ضيق الأفق: </a:t>
            </a:r>
            <a:r>
              <a:rPr lang="ar-DZ" sz="1600" dirty="0" smtClean="0">
                <a:solidFill>
                  <a:schemeClr val="bg1"/>
                </a:solidFill>
              </a:rPr>
              <a:t>الأشخاص الذين يتصفون بضيق الأفق ، يملكون حلولا جاهزة ،فهناك حل نموذجي لكل مشكلة وإن لم يصلوا إلى الحل تحدث كارثة كما يعتقدون.</a:t>
            </a:r>
            <a:endParaRPr lang="fr-FR" sz="1600" dirty="0" smtClean="0">
              <a:solidFill>
                <a:schemeClr val="bg1"/>
              </a:solidFill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1400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1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1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1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1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1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1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1400" dirty="0" smtClean="0"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justLow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 نموذجي </a:t>
            </a: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لكل مشكلة وإن لم يصلوا إلى الحل تحدث كارثة كما يعتقدون.</a:t>
            </a:r>
            <a:endParaRPr kumimoji="0" lang="ar-D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86612" y="0"/>
            <a:ext cx="825738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الصلابة النفسية: 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توجد  ثلاثة معايير : الالتزام ، التحدي ، التحكم كل هذا يساعد الشخصية  على التكيف وبناء العلاقات.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المرونة النفسية: 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التأقلم والتوافق ومواجهة التحديات والضغوطات وهي القدرة على تحمل الظروف الصعبة.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التعصب والتصلب الفكري: 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شدة الجمود على الأفكار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EG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لا 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يتنازل عنها : </a:t>
            </a:r>
            <a:endParaRPr kumimoji="0" lang="ar-EG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القصور الذاتي العقلي.</a:t>
            </a: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المثالية ، يعرف كل شيء.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التناقض ، العناد ، الغباء.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عكس المرن الذي يتشوق لمعرفة كل شيء.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المرونة الفكرية والإدراكية: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القدرة على التفكير في مفاهيم متعددة ومواضع متعددة . أو قدرة الفرد على توليد العديد من الأفكار الجديدة والتعبير عن سلاسة الأفكار وقدرته على تغييرها.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الشكل المرضي=  الأفكار عند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الوسواسي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ar-D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596468" y="0"/>
            <a:ext cx="8547533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نقاط مهمة في العلاج النفسي: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"جان إتيان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دومنيك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إسكيرول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": يقول في العلاج النفسي " لابد من رؤية وراء المريض إنسان آخر."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" جون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برجوري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: " لا تطرح الأسئلة بصفة مباشرة ربما تخلق صدمة </a:t>
            </a: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للحالة."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"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دنيال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لاباش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": "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لايوجد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لطموح المعالج ، لابد من التريث ،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ولاتعمل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بأحكام نهائية ."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المريض يريد الإشباع فلابد من تعكس له ذلك بتغيير السلوك.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نجاح العلاج يتوقف على تحقيق الإحباط للمريض.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المضاد الفعال للتفكير الرائد ،أن يكون لديك وقت فراغ للتفكير ."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سيقموند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فرويد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".</a:t>
            </a:r>
            <a:endParaRPr kumimoji="0" lang="ar-D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246957" y="0"/>
            <a:ext cx="8897051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العلاج النفسي بالواقع</a:t>
            </a:r>
            <a:endParaRPr kumimoji="0" lang="ar-EG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2000" b="1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ar-EG" sz="2000" b="1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ar-DZ" sz="2000" b="1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العلاج النفسي بالواقع :</a:t>
            </a:r>
            <a:endParaRPr lang="ar-EG" sz="2000" b="1" dirty="0" smtClean="0">
              <a:solidFill>
                <a:schemeClr val="bg1"/>
              </a:solidFill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العلاج الواقعي  هو نهج آخر من العلاج النفسي أسسه "وليام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جلاسر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"، 1961.ومن أفكاره الأساسية 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السلوكات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هي اختيارات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الناس يمكنهم السيطرة على حياتهم من خلال تحمل المسؤولية عن أفعالهم واختياراتهم للعلاقات الاجتماعية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الازمة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والتعاسة سببها الاختيارات السيئة والسلبية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ـ تصرفات الناس واختياراتهم السلبية تنتج عن التعامل مع الفراغ الذي خلقته العلاقات السيئة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يعتقد "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جلاسر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أن الأشخاص الذين يتخذون خيارات أفضل سيؤدي إلى علاقات أفضل وسعادة عامة.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نتاج الماضي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لايمكن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تغيره ،بل يجب معرفته وفهمه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إننا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لانستطيع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التحكم فيما نشعر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، لكن يمكننا التحكم في طريقة تفكيرنا وتصرفاتنا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وسلوكتنا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ar-DZ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-751654" y="0"/>
            <a:ext cx="9895658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نظرية الاختيار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EG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ترى </a:t>
            </a:r>
            <a:r>
              <a:rPr kumimoji="0" lang="ar-EG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 الناس في جوهرهم يحاولون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اشباع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حاجاتهم الخمس الأساسية وهي :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البقاء على قيد الحياة: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وتتمثل في حاجات الغذاء ، المأوى ، الشعور بالأمن والأمان .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الحب </a:t>
            </a:r>
            <a:r>
              <a:rPr kumimoji="0" lang="ar-DZ" sz="2000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الانتماء: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وتتمثل في العلاقات مع الجميع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، العائلة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الأصدقاء ، العمال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والحيوانات 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القوة : الكل يسعى إلى تحقيق الحضور الاستبدادي وإحداث بعض الاختلاف والتميز يسمح لهم بترك ارث ورائهم.</a:t>
            </a:r>
            <a:endPara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المرح : الناس بحاجة إلى تجربة المتعة والفكاهة والاسترخاء والتعلم الذي يجدونه ممتعا ومرضيا ،أكثر من مجرد نزهة.</a:t>
            </a:r>
            <a:endParaRPr kumimoji="0" lang="ar-EG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ـالحرية: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الناس بحاجة إلى الشعور وكأنهم يتمتعون بالاستقلالية في حياتهم اليومية وحياتهم الإبداعية.</a:t>
            </a:r>
            <a:endParaRPr kumimoji="0" lang="ar-DZ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2531" y="0"/>
            <a:ext cx="9121471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المفاهيم الأساسية للعلاج الواقعي 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المسؤولية :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هي قدرة الفرد على إشباع حاجاته وانجاز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مايشعره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بقيمة الذات والقيام بالعمل الجاد 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والأمانة والصدق والنزاهة ومن أهم الأهداف : زيادة النضج والضمير الحي وتحمل المسؤولية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الواقع :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مبني على الخيرات الحقيقية والعلاج بالواقع هو ليس مثالا أو خيالا 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وإنما يتضمن تقبل السلوك ونتائجه وتقبل الواقع وعدم إنكاره ، ومن الأهداف الأساسية تنمية الواقع لدى الحالات.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ـ الصواب أو الخطأ: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ويستند العلاج على مسلمات أساسية وهما السلوك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إماصح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أو خطأ.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 </a:t>
            </a:r>
            <a:r>
              <a:rPr lang="ar-DZ" sz="2000" b="1" dirty="0" smtClean="0">
                <a:solidFill>
                  <a:schemeClr val="bg1"/>
                </a:solidFill>
              </a:rPr>
              <a:t>أسباب الاضطراب في العلاج الواقعي: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اضطراب في النفسية الاجتماعية 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عجز الفرد وفشله عند القيام بالأدوار الاجتماعية 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عدم إشباع الحاجات 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ارتفاع المعايير الأخلاقية للحالة بدرجة غير واقعية 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ضعف أو انعدام المسؤولية 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إنكار الواقع وإخفاءه.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عدم مواجهة الواقع وخلق الأعذار والأسباب والسخط، يدل البحث عن آليات الحقيقية للتكيف والتأقلم.</a:t>
            </a:r>
            <a:endParaRPr lang="fr-FR" sz="2000" dirty="0" smtClean="0">
              <a:solidFill>
                <a:schemeClr val="bg1"/>
              </a:solidFill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DZ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325514" y="0"/>
            <a:ext cx="8818504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lang="ar-DZ" sz="2000" b="1" dirty="0" smtClean="0">
                <a:solidFill>
                  <a:schemeClr val="bg1"/>
                </a:solidFill>
              </a:rPr>
              <a:t>هداف </a:t>
            </a:r>
            <a:r>
              <a:rPr lang="ar-DZ" sz="2000" b="1" dirty="0" smtClean="0">
                <a:solidFill>
                  <a:schemeClr val="bg1"/>
                </a:solidFill>
              </a:rPr>
              <a:t>العلاج الواقعي :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مساعدة الحالات على التعرف على حقيقة اختياراتهم واختيار </a:t>
            </a:r>
            <a:r>
              <a:rPr lang="ar-DZ" sz="2000" dirty="0" err="1" smtClean="0">
                <a:solidFill>
                  <a:schemeClr val="bg1"/>
                </a:solidFill>
              </a:rPr>
              <a:t>سلوكات</a:t>
            </a:r>
            <a:r>
              <a:rPr lang="ar-DZ" sz="2000" dirty="0" smtClean="0">
                <a:solidFill>
                  <a:schemeClr val="bg1"/>
                </a:solidFill>
              </a:rPr>
              <a:t> أكثر فعالية. </a:t>
            </a:r>
            <a:endParaRPr lang="ar-EG" sz="2000" dirty="0" smtClean="0">
              <a:solidFill>
                <a:schemeClr val="bg1"/>
              </a:solidFill>
            </a:endParaRPr>
          </a:p>
          <a:p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فالسلوك </a:t>
            </a:r>
            <a:r>
              <a:rPr lang="ar-DZ" sz="2000" dirty="0" smtClean="0">
                <a:solidFill>
                  <a:schemeClr val="bg1"/>
                </a:solidFill>
              </a:rPr>
              <a:t>عنصر أساسي في العلاج الواقعي هناك </a:t>
            </a:r>
            <a:r>
              <a:rPr lang="ar-DZ" sz="2000" dirty="0" err="1" smtClean="0">
                <a:solidFill>
                  <a:schemeClr val="bg1"/>
                </a:solidFill>
              </a:rPr>
              <a:t>سلوكات</a:t>
            </a:r>
            <a:r>
              <a:rPr lang="ar-DZ" sz="2000" dirty="0" smtClean="0">
                <a:solidFill>
                  <a:schemeClr val="bg1"/>
                </a:solidFill>
              </a:rPr>
              <a:t> منتظمة </a:t>
            </a:r>
            <a:r>
              <a:rPr lang="ar-DZ" sz="2000" dirty="0" err="1" smtClean="0">
                <a:solidFill>
                  <a:schemeClr val="bg1"/>
                </a:solidFill>
              </a:rPr>
              <a:t>وسلوكات</a:t>
            </a:r>
            <a:r>
              <a:rPr lang="ar-DZ" sz="2000" dirty="0" smtClean="0">
                <a:solidFill>
                  <a:schemeClr val="bg1"/>
                </a:solidFill>
              </a:rPr>
              <a:t> يعاد تنظيمها </a:t>
            </a:r>
            <a:endParaRPr lang="ar-EG" sz="2000" dirty="0" smtClean="0">
              <a:solidFill>
                <a:schemeClr val="bg1"/>
              </a:solidFill>
            </a:endParaRPr>
          </a:p>
          <a:p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تعليم الحالات كيفية اتخاذ خيارات أفضل </a:t>
            </a:r>
            <a:r>
              <a:rPr lang="ar-DZ" sz="2000" dirty="0" smtClean="0">
                <a:solidFill>
                  <a:schemeClr val="bg1"/>
                </a:solidFill>
              </a:rPr>
              <a:t>.</a:t>
            </a:r>
            <a:endParaRPr lang="ar-EG" sz="2000" dirty="0" smtClean="0">
              <a:solidFill>
                <a:schemeClr val="bg1"/>
              </a:solidFill>
            </a:endParaRPr>
          </a:p>
          <a:p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يركز على الاحتياجات والأهداف غير مشبعة بطريقة نزيهة ،كما يركز على حاضر المريض</a:t>
            </a:r>
            <a:r>
              <a:rPr lang="ar-DZ" sz="2000" dirty="0" smtClean="0">
                <a:solidFill>
                  <a:schemeClr val="bg1"/>
                </a:solidFill>
              </a:rPr>
              <a:t>.</a:t>
            </a:r>
            <a:endParaRPr lang="ar-EG" sz="2000" dirty="0" smtClean="0">
              <a:solidFill>
                <a:schemeClr val="bg1"/>
              </a:solidFill>
            </a:endParaRPr>
          </a:p>
          <a:p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اكتشاف طرق جديدة للتواصل وإعادة الاتصال وبناء العلاقات ، بمحو الأخطاء </a:t>
            </a:r>
            <a:r>
              <a:rPr lang="ar-DZ" sz="2000" dirty="0" smtClean="0">
                <a:solidFill>
                  <a:schemeClr val="bg1"/>
                </a:solidFill>
              </a:rPr>
              <a:t>.</a:t>
            </a:r>
            <a:endParaRPr lang="ar-EG" sz="2000" dirty="0" smtClean="0">
              <a:solidFill>
                <a:schemeClr val="bg1"/>
              </a:solidFill>
            </a:endParaRPr>
          </a:p>
          <a:p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EG" sz="2000" b="1" dirty="0" smtClean="0">
                <a:solidFill>
                  <a:schemeClr val="bg1"/>
                </a:solidFill>
              </a:rPr>
              <a:t>تنمية</a:t>
            </a:r>
            <a:r>
              <a:rPr lang="ar-DZ" b="1" dirty="0" smtClean="0">
                <a:solidFill>
                  <a:schemeClr val="bg1"/>
                </a:solidFill>
              </a:rPr>
              <a:t>الواقع </a:t>
            </a:r>
            <a:r>
              <a:rPr lang="ar-DZ" b="1" dirty="0" smtClean="0">
                <a:solidFill>
                  <a:schemeClr val="bg1"/>
                </a:solidFill>
              </a:rPr>
              <a:t>لدى الحالات </a:t>
            </a:r>
            <a:r>
              <a:rPr kumimoji="0" lang="ar-DZ" b="1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ى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تحقيق الحضور الاستبدادي وإحداث بعض الاختلاف والتميز يسمح لهم بترك ارث ورائهم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ar-EG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endParaRPr lang="ar-EG" sz="20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endParaRPr lang="ar-EG" sz="2000" dirty="0" smtClean="0">
              <a:solidFill>
                <a:schemeClr val="bg1"/>
              </a:solidFill>
              <a:latin typeface="Calibri" pitchFamily="34" charset="0"/>
              <a:cs typeface="Arial" pitchFamily="34" charset="0"/>
            </a:endParaRPr>
          </a:p>
          <a:p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cs typeface="Arial" pitchFamily="34" charset="0"/>
            </a:endParaRPr>
          </a:p>
          <a:p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0" y="404664"/>
            <a:ext cx="9143999" cy="58785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4400" b="1" dirty="0" smtClean="0">
                <a:solidFill>
                  <a:schemeClr val="bg1"/>
                </a:solidFill>
              </a:rPr>
              <a:t>العلاجات النفسية </a:t>
            </a:r>
            <a:endParaRPr lang="fr-FR" sz="4400" dirty="0" smtClean="0">
              <a:solidFill>
                <a:schemeClr val="bg1"/>
              </a:solidFill>
            </a:endParaRPr>
          </a:p>
          <a:p>
            <a:r>
              <a:rPr lang="ar-DZ" sz="4400" b="1" dirty="0" smtClean="0">
                <a:solidFill>
                  <a:schemeClr val="bg1"/>
                </a:solidFill>
              </a:rPr>
              <a:t>الصحة النفسية:</a:t>
            </a:r>
            <a:endParaRPr lang="fr-FR" sz="4400" dirty="0" smtClean="0">
              <a:solidFill>
                <a:schemeClr val="bg1"/>
              </a:solidFill>
            </a:endParaRPr>
          </a:p>
          <a:p>
            <a:r>
              <a:rPr lang="ar-DZ" sz="3200" dirty="0" err="1" smtClean="0">
                <a:solidFill>
                  <a:schemeClr val="bg1"/>
                </a:solidFill>
              </a:rPr>
              <a:t>تبي</a:t>
            </a:r>
            <a:r>
              <a:rPr lang="ar-EG" sz="3200" dirty="0" smtClean="0">
                <a:solidFill>
                  <a:schemeClr val="bg1"/>
                </a:solidFill>
              </a:rPr>
              <a:t>ن</a:t>
            </a:r>
            <a:r>
              <a:rPr lang="ar-DZ" sz="3200" dirty="0" smtClean="0">
                <a:solidFill>
                  <a:schemeClr val="bg1"/>
                </a:solidFill>
              </a:rPr>
              <a:t> الوظائف النفسية المختلفة مع القدرة على مواجهة الأزمات النفسية العادية التي تطرأ عادة على </a:t>
            </a:r>
            <a:r>
              <a:rPr lang="ar-DZ" sz="3200" dirty="0" err="1" smtClean="0">
                <a:solidFill>
                  <a:schemeClr val="bg1"/>
                </a:solidFill>
              </a:rPr>
              <a:t>الانسان</a:t>
            </a:r>
            <a:r>
              <a:rPr lang="ar-DZ" sz="3200" dirty="0" smtClean="0">
                <a:solidFill>
                  <a:schemeClr val="bg1"/>
                </a:solidFill>
              </a:rPr>
              <a:t> ومع الشعور الايجابي بالسعادة والكفاية.</a:t>
            </a:r>
            <a:endParaRPr lang="fr-FR" sz="3200" dirty="0" smtClean="0">
              <a:solidFill>
                <a:schemeClr val="bg1"/>
              </a:solidFill>
            </a:endParaRPr>
          </a:p>
          <a:p>
            <a:r>
              <a:rPr lang="ar-DZ" sz="3200" dirty="0" smtClean="0">
                <a:solidFill>
                  <a:schemeClr val="bg1"/>
                </a:solidFill>
              </a:rPr>
              <a:t> ـ هي تكامل طاقات الفرد المختلفة بما يؤدي </a:t>
            </a:r>
            <a:r>
              <a:rPr lang="ar-DZ" sz="3200" dirty="0" err="1" smtClean="0">
                <a:solidFill>
                  <a:schemeClr val="bg1"/>
                </a:solidFill>
              </a:rPr>
              <a:t>الى</a:t>
            </a:r>
            <a:r>
              <a:rPr lang="ar-DZ" sz="3200" dirty="0" smtClean="0">
                <a:solidFill>
                  <a:schemeClr val="bg1"/>
                </a:solidFill>
              </a:rPr>
              <a:t> حسن استثماره لها.</a:t>
            </a:r>
            <a:endParaRPr lang="fr-FR" sz="3200" dirty="0" smtClean="0">
              <a:solidFill>
                <a:schemeClr val="bg1"/>
              </a:solidFill>
            </a:endParaRPr>
          </a:p>
          <a:p>
            <a:r>
              <a:rPr lang="ar-DZ" sz="3200" dirty="0" smtClean="0">
                <a:solidFill>
                  <a:schemeClr val="bg1"/>
                </a:solidFill>
              </a:rPr>
              <a:t>ـ توافق الفرد توافقا سليما للحياة والتعايش مع الآخرين والشعور بالسعادة والراحة النفسية مع </a:t>
            </a:r>
            <a:r>
              <a:rPr lang="ar-DZ" sz="3200" dirty="0" err="1" smtClean="0">
                <a:solidFill>
                  <a:schemeClr val="bg1"/>
                </a:solidFill>
              </a:rPr>
              <a:t>الاخرين</a:t>
            </a:r>
            <a:r>
              <a:rPr lang="ar-DZ" sz="3200" dirty="0" smtClean="0">
                <a:solidFill>
                  <a:schemeClr val="bg1"/>
                </a:solidFill>
              </a:rPr>
              <a:t> بحيث يكون قادرا على تحقيق ذاته واستغلال قدراته واستثمار طاقاته من اجل التكيف مع تحديات الحياة بسلوك عاديا وشخصية سوية.</a:t>
            </a:r>
            <a:br>
              <a:rPr lang="ar-DZ" sz="3200" dirty="0" smtClean="0">
                <a:solidFill>
                  <a:schemeClr val="bg1"/>
                </a:solidFill>
              </a:rPr>
            </a:br>
            <a:r>
              <a:rPr lang="ar-DZ" sz="3200" dirty="0" smtClean="0">
                <a:solidFill>
                  <a:schemeClr val="bg1"/>
                </a:solidFill>
              </a:rPr>
              <a:t>الصحة النفسية =التوافق النفسي = العلاج النفسي</a:t>
            </a:r>
            <a:endParaRPr lang="fr-FR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4192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702204" y="0"/>
            <a:ext cx="844179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تقنيات العلاج الواقعي :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بين التقنيات هذا التمرين الذي يتكون من أربع مراحل: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المرحلة الأولى: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تحديد الواقع الحالي .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المرحلة الثانية :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تغيير واقعي،ـ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ماالذي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يمكنني تغييره:         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مرافقي ، سلوكي ، أفكاري ، تدخلاتي.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              ـ ما الذي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لايمكنني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تغييره:      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علاقاتي.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                                                                     ـ عملي أو مهني . 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المرحلة الثالثة :  </a:t>
            </a:r>
            <a:endParaRPr kumimoji="0" lang="ar-EG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تحديد التوقعات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،ماذا . أتوقع من ، نفسي ، عائلتي ، مستقبلي ،من مجتمعي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حسب إمكاناتي وظروفي وليس حسب الآخرين.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المرحلة الربعة :</a:t>
            </a:r>
            <a:endParaRPr kumimoji="0" lang="ar-EG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تعديل توقعاتي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تعديل التوقعات وجعلها منطقية وقابلة للتحقيق والانجاز وتصبح واقعا.</a:t>
            </a:r>
            <a:endParaRPr kumimoji="0" lang="ar-DZ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-1024167" y="0"/>
            <a:ext cx="10168168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عملية العلاج بالواقع 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هي في جوهرها عملية تعليم وتعلم ومن أهم محاورها :إشباع الحاجات .</a:t>
            </a:r>
            <a:endParaRPr kumimoji="0" lang="ar-EG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ويمكن تلخيصها فيما يلي: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إقامة علاقة علاجية إنسانية شخص لشخص أساسها الاندماج والاهتمام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دراسة السلوك الحالي في ضوء إدراك الواقع والاعتراف بالواقع.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التعامل مع الواقع " تقبل العالم الحقيقي </a:t>
            </a:r>
            <a:endParaRPr kumimoji="0" lang="ar-EG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في إطار التركيز على الحاضر والعمل على المستقبل مع التركيز على الشعور.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تحديد احتمالات السلوك المشبع للحالات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تقرير واختيار السلوك (في ضوء المعايير تمهيدا للتغيير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)، في العالم </a:t>
            </a: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الحقيقي والمحقق للهدف في إطار الواقع وفي صورة ناجحة مع الالتزام </a:t>
            </a:r>
            <a:r>
              <a:rPr kumimoji="0" lang="ar-D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</a:t>
            </a: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تعاقد علاجي يعمل </a:t>
            </a:r>
            <a:r>
              <a:rPr kumimoji="0" lang="ar-D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ماهو</a:t>
            </a: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</a:t>
            </a:r>
            <a:r>
              <a:rPr kumimoji="0" lang="ar-D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مسؤول</a:t>
            </a: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وصواب".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تقييم النتائج السلوكية 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الثبات على السلوك الملتزم 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المثابرة حتى يتحقق الهدف.</a:t>
            </a:r>
            <a:endParaRPr kumimoji="0" lang="ar-D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72223" y="0"/>
            <a:ext cx="907177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استخدامات العلاج الواقعي :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الحالات التي تعاني من نقص القدرة على ‘إشباع الحاجات الأساسية 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إنكار واقع العالم الحقيقي من حول الشخص جزئيا أو كليا ، مثلا: 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الواقع فيه قوانين فيخرج عنها ، والواقع ليس مليء بالمتآمرين ولكنه يدعي ذلك.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من المفروض مواجهة الواقع وحل مشكلاته بدلا من الاكتئاب والانتحار.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ومن الأمثلة كذلك : الاكتئاب ، الخواف ، الخروج عن الواقع ، </a:t>
            </a:r>
            <a:r>
              <a:rPr kumimoji="0" lang="ar-DZ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الفصام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،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إنكار الواقع ، 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الجنوح ، الذهان ، العزلة عن الواقع .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الانحرافات الجنسية محاولة غير واقعية لإشباع حاجة الحب.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حالات الإدمان 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الاستثمارات الفردية والجماعية كالولدين ، الأطفال ، الأسرة.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EG" sz="2800" dirty="0" smtClean="0">
                <a:solidFill>
                  <a:schemeClr val="bg1"/>
                </a:solidFill>
                <a:latin typeface="Calibri" pitchFamily="34" charset="0"/>
                <a:cs typeface="Arial" pitchFamily="34" charset="0"/>
              </a:rPr>
              <a:t>حل المشكلات</a:t>
            </a:r>
            <a:endParaRPr kumimoji="0" lang="ar-DZ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-386232" y="0"/>
            <a:ext cx="953023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الانتقادات الموجهة للعلاج العقلاني:</a:t>
            </a:r>
            <a:endParaRPr kumimoji="0" lang="ar-EG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معارضة المرض العقلي :" وليام </a:t>
            </a:r>
            <a:r>
              <a:rPr kumimoji="0" lang="ar-DZ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جلاسر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ادعى أن المرض العقلي غير موجود .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المعالج يفرض قيمه وأحكامه وقوانينه 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وذلك من خلال مساعدة الأفراد على تطوير إجراءات جديدة في شخصيتهم .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رفض وليام </a:t>
            </a:r>
            <a:r>
              <a:rPr kumimoji="0" lang="ar-DZ" sz="28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جلاسر</a:t>
            </a: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للعلاج الدوائي.</a:t>
            </a:r>
            <a:endParaRPr kumimoji="0" lang="ar-EG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تجاهل اللاوعي واللاشعوري والماضي في شخصية المريض عكس التيارات العلاجية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الآخرى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ar-DZ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-275561" y="0"/>
            <a:ext cx="9419565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لعلاج بالتقبل والالتزام</a:t>
            </a:r>
            <a:r>
              <a:rPr kumimoji="0" lang="fr-FR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EG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</a:t>
            </a:r>
            <a:endParaRPr kumimoji="0" lang="fr-FR" sz="2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مفاهيم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ar-EG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هو نوع من العلاج يتم تصنيفه ضمن ما يسمى بالجيل الثالث أو المرحلة الثالثة للنماذج العلاجية السلوكية المعرفية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هذا العلاج يساعد على الاستمرار في التركيز على اللحظة الحالية وقبول الأفكار والمشاعر دون إصدار أحكام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يعلم المضطربين" أن يلاحظوا فقط"ويقبلوا ويحتضنوا أمسياتهم الخاصة خاصة تلك غير مرغوب فيها سابقا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يساعد الفرد على توضيح قيمة الشخصية ومبادئه واتخاذ الإجراءات اللازمة بشأنها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وهذا ما يضفي المزيد من الحيوية والمعنى للحياة ويزيد من مرونته النفسية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طور العلاج بالقبول والالتزام " ستيفن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هايز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بحيث يعتمد هذا العلاج بقبول وإثراء العقل جنبا إلى جنب مع الالتزام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وذلك قصد تدعيم المرونة النفسية أساسا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يوصي بأنه بدلا من التحكم في أفكارك عليك أن تبدأ بأن تلاحظ وترصد وتعانق الأحداث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وهذا ما يساعد على تقبل التفاعلات الحاضرة ثم تتخذ قرارا أو توجها يتفق مع القيم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-150527" y="0"/>
            <a:ext cx="9294527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مبادئه العامة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ar-EG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هدفها تطوير المرونة النفسية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غياب المرونة النفسية يتسبب في ظهور المرض النفسي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التفكيك المعرفي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أو يقصد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طرق التعلم لتقليل الميل إلى تجسيد الصور والمشاعر والأفكار والعواطف وال</a:t>
            </a:r>
            <a:r>
              <a:rPr lang="ar-EG" sz="2000" dirty="0" smtClean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Arial" pitchFamily="34" charset="0"/>
              </a:rPr>
              <a:t>د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كريات 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وإعطائها حجمها الطبيعي ( إعطاء الأفكار حجمها الحقيقي بدلا التضخيم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.).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القبول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السماح للتجارب الخاصة غير المرغوب فيها (الأفكار ، المشاعر والحوافز )أن تأتي وتذهب 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دون مواجهة هذه التجارب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الاتصال باللحظة الحالية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الوعي بالحاضر ، الخبرة ، الانفتاح ، الاهتمام ، التقبل (على سبيل المثال اليقظة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الذهنية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).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الذات المراقبة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الوصول إلى الإحساس أو الشعور المتسامي والمثالي بالذات واستمرار يته على ساحة الوعي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وبدون تغير أو الخوض في الماضي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القيم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اكتشاف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ماهو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أكثر أهمية بالنسبة للذات في إطار القيم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العمل الملتزم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تحديد الأهداف وفقا للقيم وتنفيذها بمسؤولية خدمة لحياة ذات معنى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0"/>
            <a:ext cx="9144001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كيفية العمل بهذا النوع من العلاج القبول والالتزام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sz="24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قبول تجارب الحياة كما تأتي دون تقيمها أو محاولة تغييرها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استعمال تمارين اليقظة الذهنية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بناء علاقة جديدة مع التجارب الصعبة هذا يحرر المريض من التفكير السلبي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قبول العواطف والمشاعر التي قد يشعر أنها خارجة عن سيطرته وتقبل التجربة بوعي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الالتزام بنهج إيجابي من شانه أن يساعد المريض التفكر في المستقبل مقابل مقاومة إعادة صياغة الماضي التي تطفو على سطح الوعي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تحمل المسؤولية والالتزام بالنهج الإيجابي لأنه القرار المتخذ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-97757" y="0"/>
            <a:ext cx="9241761" cy="478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أسباب المشاكل والاضطرابات النفسية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الانصهار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  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ويقصد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انصهار الفرد مع أفكاره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تقيم الخبرات والتجارب الماضية وتحليلها وتضخيمها وبصفة سلبية وإصدار الأحكام على الذات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تجنب التجارب وعدم قبولها ومواجهتها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محاولات المستمرة لتحليل السلوك وإعطائه الأسباب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تقنيات العلاج بالالتزام والتقبل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تقنية اليقظة الذهنية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:</a:t>
            </a: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هي شكل من أشكال التركيز ويتم فيها ممارسة الوعي باللحظة الراهنة ، </a:t>
            </a:r>
            <a:endParaRPr kumimoji="0" lang="ar-EG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وعيش اللحظة الراهنة والاستمتاع بحالة من السلام الداخلي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اليقظة الذهنية يعني أن تكون هنا . أي تركيز الوعي على اللحظة الحالية</a:t>
            </a:r>
            <a:endParaRPr kumimoji="0" lang="ar-EG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والانتباه إلى مشاعرك وأفكارك والبيئة المحيطة بك في الوقت الحاضر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ينوع من التقبل بحيث لا تستغرق في اجترار الماضي .وتنشغل بالتطلع إلى المستقبل " في ديننا : عيش اللحظة التي أنت فيها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بعض تمارين اليقظة الذهنية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استمع إلى الأصوات " دقيقتان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 : </a:t>
            </a: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وفيه تجلس في مكان مريح وعيناك مفتوحتان أو مغمضتان</a:t>
            </a:r>
            <a:endParaRPr kumimoji="0" lang="ar-EG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 ابدأ التركيز في الأصوات المحيطة بك </a:t>
            </a:r>
            <a:endParaRPr kumimoji="0" lang="ar-EG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تأمل في كل صوت على حدا ، بعد أن تمر دقيقة ، انسي أترك هذه الأصوات . </a:t>
            </a:r>
            <a:endParaRPr kumimoji="0" lang="ar-EG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وفكر في الصوت داخلك تأمل الهدوء والاسترخاء وصفاء الذهن ولاحظ كيف تتغير حالتك الذهنية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في الأول ستجد بعض الصعوبة ومع الوقت تتعود على التمرين بتركيز أكبر على اللحظة الحالية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110438" y="0"/>
            <a:ext cx="9033563" cy="426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تقنيات أخرى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تمارين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توعوية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وتثقيفية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تقنيات تحفيزية " التحفيز المادي والمعنوي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".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تقنيات اليأس الإبداعي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ويقصد </a:t>
            </a:r>
            <a:r>
              <a:rPr kumimoji="0" lang="ar-DZ" sz="24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بها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استبعاد الميادين التي يرغبون في تحسينها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رسم خطط عمل تساعد على تحقيق أهدافهم وتسمى بأساليب " مواجهة الموقف الحالي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تجربة شيء لم يفعلوه من قبل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استراتيجيات القبول</a:t>
            </a:r>
            <a:r>
              <a:rPr kumimoji="0" lang="fr-FR" sz="2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تنمية مهارات القبول من خلال الحوار والمحادثات</a:t>
            </a:r>
            <a:r>
              <a:rPr kumimoji="0" lang="fr-FR" sz="2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تمثيل ولعب الأدوار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المسرحيات الظريفة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تفكيك أو التشويش المعرفي أو الذهني</a:t>
            </a:r>
            <a:r>
              <a:rPr kumimoji="0" lang="fr-FR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وتوضح كيف يمكننا تغيير الطريقة التي نفكر </a:t>
            </a:r>
            <a:r>
              <a:rPr kumimoji="0" lang="ar-D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بها</a:t>
            </a: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وندرك </a:t>
            </a:r>
            <a:r>
              <a:rPr kumimoji="0" lang="ar-DZ" sz="11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بها</a:t>
            </a: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خاصة الطريقة السلبية ومساعدتنا على التغلب عليها دون إنكار وجودها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هناك وجود لتفكير سلبي لابد من تغيره وليس تكراره أو إخفاءه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27278" y="0"/>
            <a:ext cx="9116727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1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ستخدامات</a:t>
            </a:r>
            <a:r>
              <a:rPr kumimoji="0" lang="ar-DZ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العلاج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بالقبول والالتزام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الضغوط النفسية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القلق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الاكتئاب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المخاوف المرضية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استهلاك المخدرات والأقراص والكحول ...الخ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اضطرابات الأكل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الأمراض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السيكوسوماتية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الأمراض المزمنة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" . 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يعالج الاحتياجات الإنسانية الأساسية للسعادة والمتعة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نقطة مهمة في العلاج بالتقبل والالتزام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التقبل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يُمكن للمرضى من إفساح المجال للأحاسيس والاندفاعات والمشاعر المؤلمة . ويسمح لهم بالذهاب والذهاب بسهولة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التسريب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يُمكن للمرضى من التخلي عن الأفكار والذكريات والمعتقدات غير مفيدة بالابتعاد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fr-FR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الاتصال باللحظة الحالية</a:t>
            </a:r>
            <a:r>
              <a:rPr kumimoji="0" lang="fr-FR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: </a:t>
            </a:r>
            <a:r>
              <a:rPr kumimoji="0" lang="ar-DZ" sz="2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يُمكن المرضى من الانخراط بشكل كامل بموقف من الفضول </a:t>
            </a:r>
            <a:endParaRPr kumimoji="0" lang="ar-EG" sz="200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والانفتاح مع تجربتهم الحالية</a:t>
            </a:r>
            <a:r>
              <a:rPr kumimoji="0" 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18424907" y="476672"/>
            <a:ext cx="27568907" cy="470898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000" b="1" dirty="0" smtClean="0">
                <a:solidFill>
                  <a:schemeClr val="bg1"/>
                </a:solidFill>
              </a:rPr>
              <a:t>تعريفات للعلاج النفسي: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err="1" smtClean="0">
                <a:solidFill>
                  <a:schemeClr val="bg1"/>
                </a:solidFill>
              </a:rPr>
              <a:t>تورير</a:t>
            </a:r>
            <a:r>
              <a:rPr lang="ar-DZ" sz="2000" b="1" dirty="0" smtClean="0">
                <a:solidFill>
                  <a:schemeClr val="bg1"/>
                </a:solidFill>
              </a:rPr>
              <a:t> سلامي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ـالعلاج النفسي :هو تطبيق منهجي لتقنيات نفسية محددة </a:t>
            </a:r>
            <a:r>
              <a:rPr lang="ar-DZ" sz="2000" dirty="0" err="1" smtClean="0">
                <a:solidFill>
                  <a:schemeClr val="bg1"/>
                </a:solidFill>
              </a:rPr>
              <a:t>لاعادة</a:t>
            </a:r>
            <a:r>
              <a:rPr lang="ar-DZ" sz="2000" dirty="0" smtClean="0">
                <a:solidFill>
                  <a:schemeClr val="bg1"/>
                </a:solidFill>
              </a:rPr>
              <a:t> التوازن النفسي والعاطفي .</a:t>
            </a:r>
            <a:endParaRPr lang="ar-EG" sz="2000" dirty="0" smtClean="0">
              <a:solidFill>
                <a:schemeClr val="bg1"/>
              </a:solidFill>
            </a:endParaRPr>
          </a:p>
          <a:p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تعريف </a:t>
            </a:r>
            <a:r>
              <a:rPr lang="ar-DZ" sz="2000" b="1" dirty="0" err="1" smtClean="0">
                <a:solidFill>
                  <a:schemeClr val="bg1"/>
                </a:solidFill>
              </a:rPr>
              <a:t>روترد</a:t>
            </a:r>
            <a:r>
              <a:rPr lang="ar-DZ" sz="2000" b="1" dirty="0" smtClean="0">
                <a:solidFill>
                  <a:schemeClr val="bg1"/>
                </a:solidFill>
              </a:rPr>
              <a:t>   1971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العلاج النفسي هو النشاط المخطط الذي </a:t>
            </a:r>
            <a:r>
              <a:rPr lang="ar-DZ" sz="2000" dirty="0" err="1" smtClean="0">
                <a:solidFill>
                  <a:schemeClr val="bg1"/>
                </a:solidFill>
              </a:rPr>
              <a:t>يقوبه</a:t>
            </a:r>
            <a:r>
              <a:rPr lang="ar-DZ" sz="2000" dirty="0" smtClean="0">
                <a:solidFill>
                  <a:schemeClr val="bg1"/>
                </a:solidFill>
              </a:rPr>
              <a:t> السيكولوجي هادفا منه </a:t>
            </a:r>
            <a:r>
              <a:rPr lang="ar-DZ" sz="2000" dirty="0" err="1" smtClean="0">
                <a:solidFill>
                  <a:schemeClr val="bg1"/>
                </a:solidFill>
              </a:rPr>
              <a:t>الى</a:t>
            </a:r>
            <a:r>
              <a:rPr lang="ar-DZ" sz="2000" dirty="0" smtClean="0">
                <a:solidFill>
                  <a:schemeClr val="bg1"/>
                </a:solidFill>
              </a:rPr>
              <a:t> تحقيق تغيرات في الفرد </a:t>
            </a:r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EG" sz="2000" dirty="0" smtClean="0">
                <a:solidFill>
                  <a:schemeClr val="bg1"/>
                </a:solidFill>
              </a:rPr>
              <a:t> و</a:t>
            </a:r>
            <a:r>
              <a:rPr lang="ar-DZ" sz="2000" dirty="0" smtClean="0">
                <a:solidFill>
                  <a:schemeClr val="bg1"/>
                </a:solidFill>
              </a:rPr>
              <a:t>تجعل حياته أسعد وأكثر </a:t>
            </a:r>
            <a:r>
              <a:rPr lang="ar-DZ" sz="2000" dirty="0" err="1" smtClean="0">
                <a:solidFill>
                  <a:schemeClr val="bg1"/>
                </a:solidFill>
              </a:rPr>
              <a:t>نبائية</a:t>
            </a:r>
            <a:r>
              <a:rPr lang="ar-DZ" sz="2000" dirty="0" smtClean="0">
                <a:solidFill>
                  <a:schemeClr val="bg1"/>
                </a:solidFill>
              </a:rPr>
              <a:t> أو كليهما.</a:t>
            </a:r>
            <a:endParaRPr lang="ar-EG" sz="2000" dirty="0" smtClean="0">
              <a:solidFill>
                <a:schemeClr val="bg1"/>
              </a:solidFill>
            </a:endParaRPr>
          </a:p>
          <a:p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العلاج النفسي :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ـ</a:t>
            </a:r>
            <a:r>
              <a:rPr lang="ar-DZ" sz="2000" dirty="0" smtClean="0">
                <a:solidFill>
                  <a:schemeClr val="bg1"/>
                </a:solidFill>
              </a:rPr>
              <a:t>هو تلك </a:t>
            </a:r>
            <a:r>
              <a:rPr lang="ar-DZ" sz="2000" dirty="0" err="1" smtClean="0">
                <a:solidFill>
                  <a:schemeClr val="bg1"/>
                </a:solidFill>
              </a:rPr>
              <a:t>الاساليب</a:t>
            </a:r>
            <a:r>
              <a:rPr lang="ar-DZ" sz="2000" dirty="0" smtClean="0">
                <a:solidFill>
                  <a:schemeClr val="bg1"/>
                </a:solidFill>
              </a:rPr>
              <a:t> والتقنيات التي يستخدمها النفساني </a:t>
            </a:r>
            <a:r>
              <a:rPr lang="ar-DZ" sz="2000" dirty="0" err="1" smtClean="0">
                <a:solidFill>
                  <a:schemeClr val="bg1"/>
                </a:solidFill>
              </a:rPr>
              <a:t>العيادي</a:t>
            </a:r>
            <a:r>
              <a:rPr lang="ar-DZ" sz="2000" dirty="0" smtClean="0">
                <a:solidFill>
                  <a:schemeClr val="bg1"/>
                </a:solidFill>
              </a:rPr>
              <a:t> ،محاولة منه لتخليص المضطرب نفسيا من اضطرابه </a:t>
            </a:r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وبلوغ الهدف من العلاج.</a:t>
            </a:r>
            <a:endParaRPr lang="ar-EG" sz="2000" dirty="0" smtClean="0">
              <a:solidFill>
                <a:schemeClr val="bg1"/>
              </a:solidFill>
            </a:endParaRPr>
          </a:p>
          <a:p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هو عملية تفاعل منظمة مبنية على أسس وقواعد علمية يتم من طرفين أحدهما المعالج والآخر </a:t>
            </a:r>
            <a:r>
              <a:rPr lang="ar-DZ" sz="2000" dirty="0" err="1" smtClean="0">
                <a:solidFill>
                  <a:schemeClr val="bg1"/>
                </a:solidFill>
              </a:rPr>
              <a:t>المتعالج</a:t>
            </a:r>
            <a:r>
              <a:rPr lang="ar-DZ" sz="2000" dirty="0" smtClean="0">
                <a:solidFill>
                  <a:schemeClr val="bg1"/>
                </a:solidFill>
              </a:rPr>
              <a:t> </a:t>
            </a:r>
            <a:r>
              <a:rPr lang="ar-DZ" sz="2000" dirty="0" smtClean="0"/>
              <a:t>،</a:t>
            </a:r>
            <a:r>
              <a:rPr lang="ar-DZ" sz="2000" dirty="0" smtClean="0">
                <a:solidFill>
                  <a:schemeClr val="bg1"/>
                </a:solidFill>
              </a:rPr>
              <a:t>العميل </a:t>
            </a:r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،</a:t>
            </a:r>
            <a:r>
              <a:rPr lang="ar-DZ" sz="2000" dirty="0" err="1" smtClean="0">
                <a:solidFill>
                  <a:schemeClr val="bg1"/>
                </a:solidFill>
              </a:rPr>
              <a:t>الحالةأو</a:t>
            </a:r>
            <a:r>
              <a:rPr lang="ar-DZ" sz="2000" dirty="0" smtClean="0">
                <a:solidFill>
                  <a:schemeClr val="bg1"/>
                </a:solidFill>
              </a:rPr>
              <a:t> المضطرب . يسعى فيها المعالج </a:t>
            </a:r>
            <a:r>
              <a:rPr lang="ar-DZ" sz="2000" dirty="0" err="1" smtClean="0">
                <a:solidFill>
                  <a:schemeClr val="bg1"/>
                </a:solidFill>
              </a:rPr>
              <a:t>الى</a:t>
            </a:r>
            <a:r>
              <a:rPr lang="ar-DZ" sz="2000" dirty="0" smtClean="0">
                <a:solidFill>
                  <a:schemeClr val="bg1"/>
                </a:solidFill>
              </a:rPr>
              <a:t> </a:t>
            </a:r>
            <a:r>
              <a:rPr lang="ar-DZ" sz="2000" dirty="0" err="1" smtClean="0">
                <a:solidFill>
                  <a:schemeClr val="bg1"/>
                </a:solidFill>
              </a:rPr>
              <a:t>احداث</a:t>
            </a:r>
            <a:r>
              <a:rPr lang="ar-DZ" sz="2000" dirty="0" smtClean="0">
                <a:solidFill>
                  <a:schemeClr val="bg1"/>
                </a:solidFill>
              </a:rPr>
              <a:t> تغيرات "تعديلات ،وتحسينات" داخل شخصية </a:t>
            </a:r>
            <a:r>
              <a:rPr lang="ar-DZ" sz="2000" dirty="0" err="1" smtClean="0">
                <a:solidFill>
                  <a:schemeClr val="bg1"/>
                </a:solidFill>
              </a:rPr>
              <a:t>المتعالج</a:t>
            </a:r>
            <a:r>
              <a:rPr lang="ar-DZ" sz="2000" dirty="0" smtClean="0">
                <a:solidFill>
                  <a:schemeClr val="bg1"/>
                </a:solidFill>
              </a:rPr>
              <a:t> </a:t>
            </a:r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وذلك حسب أهداف العملية العلاجية ومقتضياتها.</a:t>
            </a:r>
            <a:endParaRPr lang="fr-FR" sz="2000" dirty="0">
              <a:solidFill>
                <a:schemeClr val="bg1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59599" y="3857628"/>
            <a:ext cx="8584401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en-US" sz="3600" b="1" dirty="0" smtClean="0">
              <a:solidFill>
                <a:schemeClr val="bg1">
                  <a:lumMod val="95000"/>
                  <a:lumOff val="5000"/>
                </a:schemeClr>
              </a:solidFill>
              <a:cs typeface="Akhbar MT" pitchFamily="2" charset="-78"/>
            </a:endParaRPr>
          </a:p>
          <a:p>
            <a:endParaRPr lang="en-US" sz="3600" b="1" dirty="0" smtClean="0">
              <a:solidFill>
                <a:schemeClr val="bg1">
                  <a:lumMod val="95000"/>
                  <a:lumOff val="5000"/>
                </a:schemeClr>
              </a:solidFill>
              <a:cs typeface="Akhbar MT" pitchFamily="2" charset="-78"/>
            </a:endParaRPr>
          </a:p>
          <a:p>
            <a:endParaRPr lang="ar-YE" sz="3600" b="1" dirty="0" smtClean="0">
              <a:solidFill>
                <a:schemeClr val="bg1">
                  <a:lumMod val="95000"/>
                  <a:lumOff val="5000"/>
                </a:schemeClr>
              </a:solidFill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3394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-142514" y="0"/>
            <a:ext cx="928651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مراجع :</a:t>
            </a:r>
            <a:endParaRPr kumimoji="0" lang="fr-FR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روبي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محمد ،الأفكار اللاعقلانية عند المراهقين ، دراسة في الصحة النفسية.دار الخلدونية، 2013.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.د. عباس محمود مكي ، تبيين مكامن المرض النفسي ،وتنظيم مهنة العلاج والاستشارات ،ط1.</a:t>
            </a:r>
            <a:endParaRPr kumimoji="0" lang="ar-EG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المؤسسة الجامعية للدراسات والنشر والتوزيع . 2007.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أ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 إبراهيم عبد الستار ، العلاج النفسي السلوكي المعرفي أساليبه وميادين تطبيقه. دار الفجر ،جدة،1994.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إجلال محمد سرى .علم النفس العلاجي ،ط1، عالم الكتب ، القاهرة . 2000.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ـ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آرون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بيك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. العلاج المعرفي والاضطراب الانفعالية ،ترجمة </a:t>
            </a:r>
            <a:r>
              <a:rPr kumimoji="0" lang="ar-DZ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د</a:t>
            </a:r>
            <a:r>
              <a:rPr kumimoji="0" lang="ar-DZ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.عادل مصطفى،ط1،رؤية للنشر والتوزيع،2015.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- 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No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rbert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Sillmay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, Dictionnaire de Psychologie ,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Bussière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sz="2000" b="0" i="0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Camedan</a:t>
            </a:r>
            <a:r>
              <a:rPr kumimoji="0" lang="fr-FR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Arial" pitchFamily="34" charset="0"/>
              </a:rPr>
              <a:t> Imprimeries,2004.</a:t>
            </a:r>
            <a:endParaRPr kumimoji="0" lang="fr-FR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4414" y="0"/>
            <a:ext cx="7572428" cy="93564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/>
            <a:endParaRPr lang="ar-EG" b="1" dirty="0" smtClean="0">
              <a:solidFill>
                <a:schemeClr val="bg1"/>
              </a:solidFill>
            </a:endParaRPr>
          </a:p>
          <a:p>
            <a:pPr marL="285750" indent="-285750" algn="ctr"/>
            <a:r>
              <a:rPr lang="ar-EG" sz="4400" b="1" dirty="0" smtClean="0">
                <a:solidFill>
                  <a:schemeClr val="bg1"/>
                </a:solidFill>
              </a:rPr>
              <a:t>شكر على حسن الاستماع</a:t>
            </a: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§"/>
            </a:pPr>
            <a:endParaRPr lang="ar-EG" b="1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8000" b="-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292297" y="764704"/>
            <a:ext cx="9151864" cy="390876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</a:rPr>
              <a:t>المعالج النفسي:</a:t>
            </a:r>
            <a:endParaRPr lang="fr-FR" dirty="0" smtClean="0">
              <a:solidFill>
                <a:schemeClr val="bg1"/>
              </a:solidFill>
            </a:endParaRPr>
          </a:p>
          <a:p>
            <a:r>
              <a:rPr lang="ar-DZ" dirty="0" smtClean="0">
                <a:solidFill>
                  <a:schemeClr val="bg1"/>
                </a:solidFill>
              </a:rPr>
              <a:t>ـ </a:t>
            </a:r>
            <a:r>
              <a:rPr lang="ar-DZ" sz="2000" dirty="0" smtClean="0">
                <a:solidFill>
                  <a:schemeClr val="bg1"/>
                </a:solidFill>
              </a:rPr>
              <a:t>هو شخص ذو تكوين علمي متخصص في العلاج النفسي وذو اعتماد مهني يرخص له </a:t>
            </a:r>
            <a:r>
              <a:rPr lang="ar-DZ" sz="2000" dirty="0" err="1" smtClean="0">
                <a:solidFill>
                  <a:schemeClr val="bg1"/>
                </a:solidFill>
              </a:rPr>
              <a:t>باجراء</a:t>
            </a:r>
            <a:r>
              <a:rPr lang="ar-DZ" sz="2000" dirty="0" smtClean="0">
                <a:solidFill>
                  <a:schemeClr val="bg1"/>
                </a:solidFill>
              </a:rPr>
              <a:t> العمليات العلاجية.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هو الشخص </a:t>
            </a:r>
            <a:r>
              <a:rPr lang="ar-DZ" sz="2000" dirty="0" err="1" smtClean="0">
                <a:solidFill>
                  <a:schemeClr val="bg1"/>
                </a:solidFill>
              </a:rPr>
              <a:t>الؤهل</a:t>
            </a:r>
            <a:r>
              <a:rPr lang="ar-DZ" sz="2000" dirty="0" smtClean="0">
                <a:solidFill>
                  <a:schemeClr val="bg1"/>
                </a:solidFill>
              </a:rPr>
              <a:t> نفسيا </a:t>
            </a:r>
            <a:r>
              <a:rPr lang="ar-DZ" sz="2000" dirty="0" err="1" smtClean="0">
                <a:solidFill>
                  <a:schemeClr val="bg1"/>
                </a:solidFill>
              </a:rPr>
              <a:t>ومهاريا</a:t>
            </a:r>
            <a:r>
              <a:rPr lang="ar-DZ" sz="2000" dirty="0" smtClean="0">
                <a:solidFill>
                  <a:schemeClr val="bg1"/>
                </a:solidFill>
              </a:rPr>
              <a:t> لمساعدة </a:t>
            </a:r>
            <a:r>
              <a:rPr lang="ar-DZ" sz="2000" dirty="0" err="1" smtClean="0">
                <a:solidFill>
                  <a:schemeClr val="bg1"/>
                </a:solidFill>
              </a:rPr>
              <a:t>الاشخاص</a:t>
            </a:r>
            <a:r>
              <a:rPr lang="ar-DZ" sz="2000" dirty="0" smtClean="0">
                <a:solidFill>
                  <a:schemeClr val="bg1"/>
                </a:solidFill>
              </a:rPr>
              <a:t> </a:t>
            </a:r>
            <a:r>
              <a:rPr lang="ar-DZ" sz="2000" dirty="0" err="1" smtClean="0">
                <a:solidFill>
                  <a:schemeClr val="bg1"/>
                </a:solidFill>
              </a:rPr>
              <a:t>واحداث</a:t>
            </a:r>
            <a:r>
              <a:rPr lang="ar-DZ" sz="2000" dirty="0" smtClean="0">
                <a:solidFill>
                  <a:schemeClr val="bg1"/>
                </a:solidFill>
              </a:rPr>
              <a:t> التغيرات الايجابية في حياتهم</a:t>
            </a:r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 مما يسمح لهم بالتخلص من اضطرابهم والتغلب على مشكلاتهم.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العلاقة العلاجية:</a:t>
            </a:r>
            <a:endParaRPr lang="fr-FR" sz="2000" b="1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هي علاقة دينامكية تفاعلية مهنية بين </a:t>
            </a:r>
            <a:r>
              <a:rPr lang="ar-DZ" sz="2000" dirty="0" err="1" smtClean="0">
                <a:solidFill>
                  <a:schemeClr val="bg1"/>
                </a:solidFill>
              </a:rPr>
              <a:t>الاخصائي</a:t>
            </a:r>
            <a:r>
              <a:rPr lang="ar-DZ" sz="2000" dirty="0" smtClean="0">
                <a:solidFill>
                  <a:schemeClr val="bg1"/>
                </a:solidFill>
              </a:rPr>
              <a:t> (المعالج) </a:t>
            </a:r>
            <a:r>
              <a:rPr lang="ar-DZ" sz="2000" dirty="0" err="1" smtClean="0">
                <a:solidFill>
                  <a:schemeClr val="bg1"/>
                </a:solidFill>
              </a:rPr>
              <a:t>والمتعالج</a:t>
            </a:r>
            <a:r>
              <a:rPr lang="ar-DZ" sz="2000" dirty="0" smtClean="0">
                <a:solidFill>
                  <a:schemeClr val="bg1"/>
                </a:solidFill>
              </a:rPr>
              <a:t> (الحالة) </a:t>
            </a:r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DZ" sz="2000" dirty="0" err="1" smtClean="0">
                <a:solidFill>
                  <a:schemeClr val="bg1"/>
                </a:solidFill>
              </a:rPr>
              <a:t>مسؤولة</a:t>
            </a:r>
            <a:r>
              <a:rPr lang="ar-DZ" sz="2000" dirty="0" smtClean="0">
                <a:solidFill>
                  <a:schemeClr val="bg1"/>
                </a:solidFill>
              </a:rPr>
              <a:t> </a:t>
            </a:r>
            <a:r>
              <a:rPr lang="ar-DZ" sz="2000" dirty="0" err="1" smtClean="0">
                <a:solidFill>
                  <a:schemeClr val="bg1"/>
                </a:solidFill>
              </a:rPr>
              <a:t>انسانية</a:t>
            </a:r>
            <a:r>
              <a:rPr lang="ar-DZ" sz="2000" dirty="0" smtClean="0">
                <a:solidFill>
                  <a:schemeClr val="bg1"/>
                </a:solidFill>
              </a:rPr>
              <a:t> مساندة مبنية على الدعم  الثقة </a:t>
            </a:r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DZ" sz="2000" dirty="0" err="1" smtClean="0">
                <a:solidFill>
                  <a:schemeClr val="bg1"/>
                </a:solidFill>
              </a:rPr>
              <a:t>والاضافة</a:t>
            </a:r>
            <a:r>
              <a:rPr lang="ar-DZ" sz="2000" dirty="0" smtClean="0">
                <a:solidFill>
                  <a:schemeClr val="bg1"/>
                </a:solidFill>
              </a:rPr>
              <a:t> والتحالف العلاجي </a:t>
            </a:r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والاحترام والتواصل .وهي من </a:t>
            </a:r>
            <a:r>
              <a:rPr lang="ar-DZ" sz="2000" dirty="0" err="1" smtClean="0">
                <a:solidFill>
                  <a:schemeClr val="bg1"/>
                </a:solidFill>
              </a:rPr>
              <a:t>اهم</a:t>
            </a:r>
            <a:r>
              <a:rPr lang="ar-DZ" sz="2000" dirty="0" smtClean="0">
                <a:solidFill>
                  <a:schemeClr val="bg1"/>
                </a:solidFill>
              </a:rPr>
              <a:t> عوامل النجاح العلاجي النفسي بمختلف </a:t>
            </a:r>
            <a:r>
              <a:rPr lang="ar-DZ" sz="2000" dirty="0" err="1" smtClean="0">
                <a:solidFill>
                  <a:schemeClr val="bg1"/>
                </a:solidFill>
              </a:rPr>
              <a:t>اشكاله</a:t>
            </a:r>
            <a:r>
              <a:rPr lang="ar-DZ" sz="2000" dirty="0" smtClean="0">
                <a:solidFill>
                  <a:schemeClr val="bg1"/>
                </a:solidFill>
              </a:rPr>
              <a:t>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b="1" dirty="0" smtClean="0">
                <a:solidFill>
                  <a:schemeClr val="bg1"/>
                </a:solidFill>
              </a:rPr>
              <a:t>العملية العلاجية:</a:t>
            </a:r>
            <a:endParaRPr lang="fr-FR" sz="2000" b="1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حسب </a:t>
            </a:r>
            <a:r>
              <a:rPr lang="ar-DZ" sz="2000" dirty="0" err="1" smtClean="0">
                <a:solidFill>
                  <a:schemeClr val="bg1"/>
                </a:solidFill>
              </a:rPr>
              <a:t>كورسيني</a:t>
            </a:r>
            <a:r>
              <a:rPr lang="ar-DZ" sz="2000" dirty="0" smtClean="0">
                <a:solidFill>
                  <a:schemeClr val="bg1"/>
                </a:solidFill>
              </a:rPr>
              <a:t>(1994)هي </a:t>
            </a:r>
            <a:r>
              <a:rPr lang="ar-DZ" sz="2000" dirty="0" err="1" smtClean="0">
                <a:solidFill>
                  <a:schemeClr val="bg1"/>
                </a:solidFill>
              </a:rPr>
              <a:t>بالاساس</a:t>
            </a:r>
            <a:r>
              <a:rPr lang="ar-DZ" sz="2000" dirty="0" smtClean="0">
                <a:solidFill>
                  <a:schemeClr val="bg1"/>
                </a:solidFill>
              </a:rPr>
              <a:t> عملية تعليم وتعلم ،يتعلم من خلالها المفحوص أمور جديدة حول ذاته </a:t>
            </a:r>
            <a:endParaRPr lang="ar-EG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وحول الحياة الفردية والاجتماعية إجمال </a:t>
            </a:r>
            <a:endParaRPr lang="ar-YE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5650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254267" y="764704"/>
            <a:ext cx="9218755" cy="415498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400" b="1" dirty="0" smtClean="0">
                <a:solidFill>
                  <a:schemeClr val="bg1"/>
                </a:solidFill>
              </a:rPr>
              <a:t>نقاط مهمة في العلاج النفسي :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جان </a:t>
            </a:r>
            <a:r>
              <a:rPr lang="ar-DZ" sz="2400" dirty="0" err="1" smtClean="0">
                <a:solidFill>
                  <a:schemeClr val="bg1"/>
                </a:solidFill>
              </a:rPr>
              <a:t>اتيان</a:t>
            </a:r>
            <a:r>
              <a:rPr lang="ar-DZ" sz="2400" dirty="0" smtClean="0">
                <a:solidFill>
                  <a:schemeClr val="bg1"/>
                </a:solidFill>
              </a:rPr>
              <a:t> </a:t>
            </a:r>
            <a:r>
              <a:rPr lang="ar-DZ" sz="2400" dirty="0" err="1" smtClean="0">
                <a:solidFill>
                  <a:schemeClr val="bg1"/>
                </a:solidFill>
              </a:rPr>
              <a:t>دومينك</a:t>
            </a:r>
            <a:r>
              <a:rPr lang="ar-DZ" sz="2400" dirty="0" smtClean="0">
                <a:solidFill>
                  <a:schemeClr val="bg1"/>
                </a:solidFill>
              </a:rPr>
              <a:t> </a:t>
            </a:r>
            <a:r>
              <a:rPr lang="ar-DZ" sz="2400" dirty="0" err="1" smtClean="0">
                <a:solidFill>
                  <a:schemeClr val="bg1"/>
                </a:solidFill>
              </a:rPr>
              <a:t>اسكيرول</a:t>
            </a:r>
            <a:r>
              <a:rPr lang="ar-EG" sz="2400" dirty="0" smtClean="0">
                <a:solidFill>
                  <a:schemeClr val="bg1"/>
                </a:solidFill>
              </a:rPr>
              <a:t> </a:t>
            </a:r>
            <a:r>
              <a:rPr lang="ar-DZ" sz="2400" dirty="0" smtClean="0">
                <a:solidFill>
                  <a:schemeClr val="bg1"/>
                </a:solidFill>
              </a:rPr>
              <a:t>يقول في العلاج النفسي : "لابد من رؤية وراء المريض إنسان آخر".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جون </a:t>
            </a:r>
            <a:r>
              <a:rPr lang="ar-DZ" sz="2400" dirty="0" err="1" smtClean="0">
                <a:solidFill>
                  <a:schemeClr val="bg1"/>
                </a:solidFill>
              </a:rPr>
              <a:t>يرجوري</a:t>
            </a:r>
            <a:r>
              <a:rPr lang="ar-DZ" sz="2400" dirty="0" smtClean="0">
                <a:solidFill>
                  <a:schemeClr val="bg1"/>
                </a:solidFill>
              </a:rPr>
              <a:t>: "لا تطرح الأسئلة بصفة مباشرة  ربما يخلق صدمة للحالة”</a:t>
            </a:r>
            <a:endParaRPr lang="ar-EG" sz="2400" dirty="0" smtClean="0">
              <a:solidFill>
                <a:schemeClr val="bg1"/>
              </a:solidFill>
            </a:endParaRPr>
          </a:p>
          <a:p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</a:t>
            </a:r>
            <a:r>
              <a:rPr lang="ar-DZ" sz="2400" dirty="0" err="1" smtClean="0">
                <a:solidFill>
                  <a:schemeClr val="bg1"/>
                </a:solidFill>
              </a:rPr>
              <a:t>دنيال</a:t>
            </a:r>
            <a:r>
              <a:rPr lang="ar-DZ" sz="2400" dirty="0" smtClean="0">
                <a:solidFill>
                  <a:schemeClr val="bg1"/>
                </a:solidFill>
              </a:rPr>
              <a:t> </a:t>
            </a:r>
            <a:r>
              <a:rPr lang="ar-DZ" sz="2400" dirty="0" err="1" smtClean="0">
                <a:solidFill>
                  <a:schemeClr val="bg1"/>
                </a:solidFill>
              </a:rPr>
              <a:t>لاباش</a:t>
            </a:r>
            <a:r>
              <a:rPr lang="ar-DZ" sz="2400" dirty="0" smtClean="0">
                <a:solidFill>
                  <a:schemeClr val="bg1"/>
                </a:solidFill>
              </a:rPr>
              <a:t> :" </a:t>
            </a:r>
            <a:r>
              <a:rPr lang="ar-DZ" sz="2400" dirty="0" err="1" smtClean="0">
                <a:solidFill>
                  <a:schemeClr val="bg1"/>
                </a:solidFill>
              </a:rPr>
              <a:t>لايوجد</a:t>
            </a:r>
            <a:r>
              <a:rPr lang="ar-DZ" sz="2400" dirty="0" smtClean="0">
                <a:solidFill>
                  <a:schemeClr val="bg1"/>
                </a:solidFill>
              </a:rPr>
              <a:t> </a:t>
            </a:r>
            <a:r>
              <a:rPr lang="ar-DZ" sz="2400" dirty="0" err="1" smtClean="0">
                <a:solidFill>
                  <a:schemeClr val="bg1"/>
                </a:solidFill>
              </a:rPr>
              <a:t>لايوجد</a:t>
            </a:r>
            <a:r>
              <a:rPr lang="ar-DZ" sz="2400" dirty="0" smtClean="0">
                <a:solidFill>
                  <a:schemeClr val="bg1"/>
                </a:solidFill>
              </a:rPr>
              <a:t> لطموح علاجي لابد من التريث ، ولا تعمل بأحكام نهائية”</a:t>
            </a:r>
            <a:endParaRPr lang="ar-EG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.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ـ المريض يريد </a:t>
            </a:r>
            <a:r>
              <a:rPr lang="ar-DZ" sz="2400" dirty="0" err="1" smtClean="0">
                <a:solidFill>
                  <a:schemeClr val="bg1"/>
                </a:solidFill>
              </a:rPr>
              <a:t>الاشباع</a:t>
            </a:r>
            <a:r>
              <a:rPr lang="ar-DZ" sz="2400" dirty="0" smtClean="0">
                <a:solidFill>
                  <a:schemeClr val="bg1"/>
                </a:solidFill>
              </a:rPr>
              <a:t> فلابد من أن تعكس له ذلك بتغيير السلوك.  </a:t>
            </a:r>
            <a:endParaRPr lang="ar-EG" sz="2400" dirty="0" smtClean="0">
              <a:solidFill>
                <a:schemeClr val="bg1"/>
              </a:solidFill>
            </a:endParaRPr>
          </a:p>
          <a:p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b="1" dirty="0" smtClean="0">
                <a:solidFill>
                  <a:schemeClr val="bg1"/>
                </a:solidFill>
              </a:rPr>
              <a:t>تعريف الصحة:</a:t>
            </a:r>
            <a:endParaRPr lang="fr-FR" sz="2400" dirty="0" smtClean="0">
              <a:solidFill>
                <a:schemeClr val="bg1"/>
              </a:solidFill>
            </a:endParaRPr>
          </a:p>
          <a:p>
            <a:r>
              <a:rPr lang="ar-DZ" sz="2400" dirty="0" smtClean="0">
                <a:solidFill>
                  <a:schemeClr val="bg1"/>
                </a:solidFill>
              </a:rPr>
              <a:t>هي حالة متكاملة من العافية الجسدية والنفسية والاجتماعية وليس لمجرد الخلو من المرض.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217012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323528" y="332656"/>
            <a:ext cx="846043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</a:rPr>
              <a:t>العلاج المعرفي السلوكي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b="1" dirty="0" smtClean="0">
                <a:solidFill>
                  <a:schemeClr val="bg1"/>
                </a:solidFill>
              </a:rPr>
              <a:t>العلاج العقلاني الانفعالي: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هذا العلاج اكتشف من قبل "</a:t>
            </a:r>
            <a:r>
              <a:rPr lang="ar-DZ" sz="2800" dirty="0" err="1" smtClean="0">
                <a:solidFill>
                  <a:schemeClr val="bg1"/>
                </a:solidFill>
              </a:rPr>
              <a:t>البرت</a:t>
            </a:r>
            <a:r>
              <a:rPr lang="ar-DZ" sz="2800" dirty="0" smtClean="0">
                <a:solidFill>
                  <a:schemeClr val="bg1"/>
                </a:solidFill>
              </a:rPr>
              <a:t> </a:t>
            </a:r>
            <a:r>
              <a:rPr lang="ar-DZ" sz="2800" dirty="0" err="1" smtClean="0">
                <a:solidFill>
                  <a:schemeClr val="bg1"/>
                </a:solidFill>
              </a:rPr>
              <a:t>اليس</a:t>
            </a:r>
            <a:r>
              <a:rPr lang="ar-DZ" sz="2800" dirty="0" smtClean="0">
                <a:solidFill>
                  <a:schemeClr val="bg1"/>
                </a:solidFill>
              </a:rPr>
              <a:t>" ويقرر أن سلوك الفرد لموقف معين هو خليط من العقلانية واللاعقلانية في آن واحد.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سلوك </a:t>
            </a:r>
            <a:r>
              <a:rPr lang="ar-DZ" sz="2800" dirty="0" err="1" smtClean="0">
                <a:solidFill>
                  <a:schemeClr val="bg1"/>
                </a:solidFill>
              </a:rPr>
              <a:t>الافراد</a:t>
            </a:r>
            <a:r>
              <a:rPr lang="ar-DZ" sz="2800" dirty="0" smtClean="0">
                <a:solidFill>
                  <a:schemeClr val="bg1"/>
                </a:solidFill>
              </a:rPr>
              <a:t> ناتج وفقا </a:t>
            </a:r>
            <a:r>
              <a:rPr lang="ar-DZ" sz="2800" dirty="0" err="1" smtClean="0">
                <a:solidFill>
                  <a:schemeClr val="bg1"/>
                </a:solidFill>
              </a:rPr>
              <a:t>لمايدركون</a:t>
            </a:r>
            <a:r>
              <a:rPr lang="ar-DZ" sz="2800" dirty="0" smtClean="0">
                <a:solidFill>
                  <a:schemeClr val="bg1"/>
                </a:solidFill>
              </a:rPr>
              <a:t> ويعتقدون نحو موقف معين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الاضطراب في الانفعالات ناتج عن الاضطراب في </a:t>
            </a:r>
            <a:r>
              <a:rPr lang="ar-DZ" sz="2800" dirty="0" err="1" smtClean="0">
                <a:solidFill>
                  <a:schemeClr val="bg1"/>
                </a:solidFill>
              </a:rPr>
              <a:t>الادراك</a:t>
            </a:r>
            <a:r>
              <a:rPr lang="ar-DZ" sz="2800" dirty="0" smtClean="0">
                <a:solidFill>
                  <a:schemeClr val="bg1"/>
                </a:solidFill>
              </a:rPr>
              <a:t>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يعتقد "</a:t>
            </a:r>
            <a:r>
              <a:rPr lang="ar-DZ" sz="2800" dirty="0" err="1" smtClean="0">
                <a:solidFill>
                  <a:schemeClr val="bg1"/>
                </a:solidFill>
              </a:rPr>
              <a:t>البرت</a:t>
            </a:r>
            <a:r>
              <a:rPr lang="ar-DZ" sz="2800" dirty="0" smtClean="0">
                <a:solidFill>
                  <a:schemeClr val="bg1"/>
                </a:solidFill>
              </a:rPr>
              <a:t> </a:t>
            </a:r>
            <a:r>
              <a:rPr lang="ar-DZ" sz="2800" dirty="0" err="1" smtClean="0">
                <a:solidFill>
                  <a:schemeClr val="bg1"/>
                </a:solidFill>
              </a:rPr>
              <a:t>اليس</a:t>
            </a:r>
            <a:r>
              <a:rPr lang="ar-DZ" sz="2800" dirty="0" smtClean="0">
                <a:solidFill>
                  <a:schemeClr val="bg1"/>
                </a:solidFill>
              </a:rPr>
              <a:t>" </a:t>
            </a:r>
            <a:r>
              <a:rPr lang="ar-DZ" sz="2800" dirty="0" err="1" smtClean="0">
                <a:solidFill>
                  <a:schemeClr val="bg1"/>
                </a:solidFill>
              </a:rPr>
              <a:t>ان</a:t>
            </a:r>
            <a:r>
              <a:rPr lang="ar-DZ" sz="2800" dirty="0" smtClean="0">
                <a:solidFill>
                  <a:schemeClr val="bg1"/>
                </a:solidFill>
              </a:rPr>
              <a:t> التفكير </a:t>
            </a:r>
            <a:r>
              <a:rPr lang="ar-DZ" sz="2800" dirty="0" err="1" smtClean="0">
                <a:solidFill>
                  <a:schemeClr val="bg1"/>
                </a:solidFill>
              </a:rPr>
              <a:t>و</a:t>
            </a:r>
            <a:r>
              <a:rPr lang="ar-DZ" sz="2800" dirty="0" smtClean="0">
                <a:solidFill>
                  <a:schemeClr val="bg1"/>
                </a:solidFill>
              </a:rPr>
              <a:t> الانفعال عملين غير منفصلين ،فالتفكير يمكن أن يصبح </a:t>
            </a:r>
            <a:r>
              <a:rPr lang="ar-DZ" sz="2800" dirty="0" err="1" smtClean="0">
                <a:solidFill>
                  <a:schemeClr val="bg1"/>
                </a:solidFill>
              </a:rPr>
              <a:t>إنفعال</a:t>
            </a:r>
            <a:r>
              <a:rPr lang="ar-DZ" sz="2800" dirty="0" smtClean="0">
                <a:solidFill>
                  <a:schemeClr val="bg1"/>
                </a:solidFill>
              </a:rPr>
              <a:t> والعكس صحيح.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b="1" dirty="0" smtClean="0">
                <a:solidFill>
                  <a:schemeClr val="bg1"/>
                </a:solidFill>
              </a:rPr>
              <a:t>قاعدته </a:t>
            </a:r>
            <a:r>
              <a:rPr lang="ar-DZ" sz="2800" b="1" dirty="0" err="1" smtClean="0">
                <a:solidFill>
                  <a:schemeClr val="bg1"/>
                </a:solidFill>
              </a:rPr>
              <a:t>الاساسية</a:t>
            </a:r>
            <a:r>
              <a:rPr lang="ar-DZ" sz="2800" b="1" dirty="0" smtClean="0">
                <a:solidFill>
                  <a:schemeClr val="bg1"/>
                </a:solidFill>
              </a:rPr>
              <a:t>:    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السلوك الانفعالي ينتج عن الحوار الداخلي من مدركات وتصورات .</a:t>
            </a:r>
            <a:r>
              <a:rPr lang="ar-DZ" sz="2800" dirty="0" err="1" smtClean="0">
                <a:solidFill>
                  <a:schemeClr val="bg1"/>
                </a:solidFill>
              </a:rPr>
              <a:t>انها</a:t>
            </a:r>
            <a:r>
              <a:rPr lang="ar-DZ" sz="2800" dirty="0" smtClean="0">
                <a:solidFill>
                  <a:schemeClr val="bg1"/>
                </a:solidFill>
              </a:rPr>
              <a:t> تكون انفعالاته الخاصة وتشكل سلوكه في الموقف.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كل اضطراب انفعالي ينتج من الداخل فالجهد العلاجي لابد </a:t>
            </a:r>
            <a:r>
              <a:rPr lang="ar-DZ" sz="2800" dirty="0" err="1" smtClean="0">
                <a:solidFill>
                  <a:schemeClr val="bg1"/>
                </a:solidFill>
              </a:rPr>
              <a:t>ان</a:t>
            </a:r>
            <a:r>
              <a:rPr lang="ar-DZ" sz="2800" dirty="0" smtClean="0">
                <a:solidFill>
                  <a:schemeClr val="bg1"/>
                </a:solidFill>
              </a:rPr>
              <a:t> يبدأ بتغيير المدركات والتصورات الذاتية الخاطئة.</a:t>
            </a:r>
            <a:endParaRPr lang="fr-FR" sz="2800" dirty="0" smtClean="0">
              <a:solidFill>
                <a:schemeClr val="bg1"/>
              </a:solidFill>
            </a:endParaRPr>
          </a:p>
          <a:p>
            <a:endParaRPr lang="ar-YE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مستطيل 2"/>
          <p:cNvSpPr/>
          <p:nvPr/>
        </p:nvSpPr>
        <p:spPr>
          <a:xfrm>
            <a:off x="-108520" y="3212976"/>
            <a:ext cx="9145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YE" sz="2800" b="1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. </a:t>
            </a:r>
            <a:endParaRPr lang="ar-YE" sz="2800" b="1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44639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ربع نص 2"/>
          <p:cNvSpPr txBox="1"/>
          <p:nvPr/>
        </p:nvSpPr>
        <p:spPr>
          <a:xfrm>
            <a:off x="179512" y="620688"/>
            <a:ext cx="8586293" cy="48320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</a:rPr>
              <a:t>أهدافه :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تحديد </a:t>
            </a:r>
            <a:r>
              <a:rPr lang="ar-DZ" sz="2800" dirty="0" err="1" smtClean="0">
                <a:solidFill>
                  <a:schemeClr val="bg1"/>
                </a:solidFill>
              </a:rPr>
              <a:t>أسباس</a:t>
            </a:r>
            <a:r>
              <a:rPr lang="ar-DZ" sz="2800" dirty="0" smtClean="0">
                <a:solidFill>
                  <a:schemeClr val="bg1"/>
                </a:solidFill>
              </a:rPr>
              <a:t> السلوك المضطرب في أفكار ومعتقدات غير منطقية.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مساعدة المضطرب على التعرف على أفكاره الغير عقلانية والخاطئة التي تتسبب في سوء تكيفه الاجتماعي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تمكن </a:t>
            </a:r>
            <a:r>
              <a:rPr lang="ar-DZ" sz="2800" dirty="0" err="1" smtClean="0">
                <a:solidFill>
                  <a:schemeClr val="bg1"/>
                </a:solidFill>
              </a:rPr>
              <a:t>النريض</a:t>
            </a:r>
            <a:r>
              <a:rPr lang="ar-DZ" sz="2800" dirty="0" smtClean="0">
                <a:solidFill>
                  <a:schemeClr val="bg1"/>
                </a:solidFill>
              </a:rPr>
              <a:t> من الشك والاعتراض على </a:t>
            </a:r>
            <a:r>
              <a:rPr lang="ar-DZ" sz="2800" dirty="0" err="1" smtClean="0">
                <a:solidFill>
                  <a:schemeClr val="bg1"/>
                </a:solidFill>
              </a:rPr>
              <a:t>افكاره</a:t>
            </a:r>
            <a:r>
              <a:rPr lang="ar-DZ" sz="2800" dirty="0" smtClean="0">
                <a:solidFill>
                  <a:schemeClr val="bg1"/>
                </a:solidFill>
              </a:rPr>
              <a:t> اللاعقلانية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زيادة اهتمام المريض لنفسه وتقبله لذاته وتقبله للتفكير العلمي المنطقي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زيادة المرونة لدى المريض ومحاربة </a:t>
            </a:r>
            <a:r>
              <a:rPr lang="ar-DZ" sz="2800" dirty="0" err="1" smtClean="0">
                <a:solidFill>
                  <a:schemeClr val="bg1"/>
                </a:solidFill>
              </a:rPr>
              <a:t>الافكار</a:t>
            </a:r>
            <a:r>
              <a:rPr lang="ar-DZ" sz="2800" dirty="0" smtClean="0">
                <a:solidFill>
                  <a:schemeClr val="bg1"/>
                </a:solidFill>
              </a:rPr>
              <a:t> والمعتقدات  اللاعقلانية والخاطئة منها.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ـالتخلص من </a:t>
            </a:r>
            <a:r>
              <a:rPr lang="ar-DZ" sz="2800" dirty="0" err="1" smtClean="0">
                <a:solidFill>
                  <a:schemeClr val="bg1"/>
                </a:solidFill>
              </a:rPr>
              <a:t>الافكار</a:t>
            </a:r>
            <a:r>
              <a:rPr lang="ar-DZ" sz="2800" dirty="0" smtClean="0">
                <a:solidFill>
                  <a:schemeClr val="bg1"/>
                </a:solidFill>
              </a:rPr>
              <a:t> الخاطئة </a:t>
            </a:r>
            <a:r>
              <a:rPr lang="ar-DZ" sz="2800" dirty="0" err="1" smtClean="0">
                <a:solidFill>
                  <a:schemeClr val="bg1"/>
                </a:solidFill>
              </a:rPr>
              <a:t>اللامنطقية</a:t>
            </a:r>
            <a:r>
              <a:rPr lang="ar-DZ" sz="2800" dirty="0" smtClean="0">
                <a:solidFill>
                  <a:schemeClr val="bg1"/>
                </a:solidFill>
              </a:rPr>
              <a:t> </a:t>
            </a:r>
            <a:r>
              <a:rPr lang="ar-DZ" sz="2800" dirty="0" err="1" smtClean="0">
                <a:solidFill>
                  <a:schemeClr val="bg1"/>
                </a:solidFill>
              </a:rPr>
              <a:t>بالاقناع</a:t>
            </a:r>
            <a:r>
              <a:rPr lang="ar-DZ" sz="2800" dirty="0" smtClean="0">
                <a:solidFill>
                  <a:schemeClr val="bg1"/>
                </a:solidFill>
              </a:rPr>
              <a:t> </a:t>
            </a:r>
            <a:r>
              <a:rPr lang="ar-DZ" sz="2800" dirty="0" err="1" smtClean="0">
                <a:solidFill>
                  <a:schemeClr val="bg1"/>
                </a:solidFill>
              </a:rPr>
              <a:t>واعادة</a:t>
            </a:r>
            <a:r>
              <a:rPr lang="ar-DZ" sz="2800" dirty="0" smtClean="0">
                <a:solidFill>
                  <a:schemeClr val="bg1"/>
                </a:solidFill>
              </a:rPr>
              <a:t> المريض </a:t>
            </a:r>
            <a:r>
              <a:rPr lang="ar-DZ" sz="2800" dirty="0" err="1" smtClean="0">
                <a:solidFill>
                  <a:schemeClr val="bg1"/>
                </a:solidFill>
              </a:rPr>
              <a:t>الى</a:t>
            </a:r>
            <a:r>
              <a:rPr lang="ar-DZ" sz="2800" dirty="0" smtClean="0">
                <a:solidFill>
                  <a:schemeClr val="bg1"/>
                </a:solidFill>
              </a:rPr>
              <a:t> التفكير الواقعي والتحكم في انفعالاته عقلانيا.</a:t>
            </a:r>
            <a:endParaRPr lang="fr-FR" sz="2800" dirty="0" smtClean="0">
              <a:solidFill>
                <a:schemeClr val="bg1"/>
              </a:solidFill>
            </a:endParaRPr>
          </a:p>
          <a:p>
            <a:endParaRPr lang="ar-Y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97747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59154" y="764704"/>
            <a:ext cx="8753683" cy="563231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000" b="1" dirty="0" smtClean="0">
                <a:solidFill>
                  <a:schemeClr val="bg1"/>
                </a:solidFill>
              </a:rPr>
              <a:t>نظرية ( </a:t>
            </a:r>
            <a:r>
              <a:rPr lang="fr-FR" sz="2000" b="1" dirty="0" smtClean="0">
                <a:solidFill>
                  <a:schemeClr val="bg1"/>
                </a:solidFill>
              </a:rPr>
              <a:t>A .B.C.E.F</a:t>
            </a:r>
            <a:r>
              <a:rPr lang="ar-DZ" sz="2000" b="1" dirty="0" smtClean="0">
                <a:solidFill>
                  <a:schemeClr val="bg1"/>
                </a:solidFill>
              </a:rPr>
              <a:t> ) 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يبلور "</a:t>
            </a:r>
            <a:r>
              <a:rPr lang="ar-DZ" sz="2000" dirty="0" err="1" smtClean="0">
                <a:solidFill>
                  <a:schemeClr val="bg1"/>
                </a:solidFill>
              </a:rPr>
              <a:t>البرت</a:t>
            </a:r>
            <a:r>
              <a:rPr lang="ar-DZ" sz="2000" dirty="0" smtClean="0">
                <a:solidFill>
                  <a:schemeClr val="bg1"/>
                </a:solidFill>
              </a:rPr>
              <a:t> </a:t>
            </a:r>
            <a:r>
              <a:rPr lang="ar-DZ" sz="2000" dirty="0" err="1" smtClean="0">
                <a:solidFill>
                  <a:schemeClr val="bg1"/>
                </a:solidFill>
              </a:rPr>
              <a:t>اليس</a:t>
            </a:r>
            <a:r>
              <a:rPr lang="ar-DZ" sz="2000" dirty="0" smtClean="0">
                <a:solidFill>
                  <a:schemeClr val="bg1"/>
                </a:solidFill>
              </a:rPr>
              <a:t>" نظريته على: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: تعني الخبرة المنشطة وهي عادة يتم إدراكها في جو غير عقلاني ،إذا الخبرة النشطة هي خبرة لاعقلانية.</a:t>
            </a:r>
            <a:r>
              <a:rPr lang="fr-FR" sz="2000" dirty="0" smtClean="0">
                <a:solidFill>
                  <a:schemeClr val="bg1"/>
                </a:solidFill>
              </a:rPr>
              <a:t>A</a:t>
            </a:r>
          </a:p>
          <a:p>
            <a:r>
              <a:rPr lang="ar-DZ" sz="2000" dirty="0" smtClean="0">
                <a:solidFill>
                  <a:schemeClr val="bg1"/>
                </a:solidFill>
              </a:rPr>
              <a:t>: نعني نظام المعتقدات لاعقلانية مدمر للذات .فكل خبرة يوجد حولها جملا داخلية ومعتقدات منها لاعقلانية تعني الفرد.  </a:t>
            </a:r>
            <a:r>
              <a:rPr lang="fr-FR" sz="2000" dirty="0" smtClean="0">
                <a:solidFill>
                  <a:schemeClr val="bg1"/>
                </a:solidFill>
              </a:rPr>
              <a:t>B</a:t>
            </a:r>
          </a:p>
          <a:p>
            <a:r>
              <a:rPr lang="ar-DZ" sz="2000" dirty="0" smtClean="0">
                <a:solidFill>
                  <a:schemeClr val="bg1"/>
                </a:solidFill>
              </a:rPr>
              <a:t>ـ </a:t>
            </a:r>
            <a:r>
              <a:rPr lang="fr-FR" sz="2000" dirty="0" smtClean="0">
                <a:solidFill>
                  <a:schemeClr val="bg1"/>
                </a:solidFill>
              </a:rPr>
              <a:t>C</a:t>
            </a:r>
            <a:r>
              <a:rPr lang="ar-DZ" sz="2000" dirty="0" smtClean="0">
                <a:solidFill>
                  <a:schemeClr val="bg1"/>
                </a:solidFill>
              </a:rPr>
              <a:t>" </a:t>
            </a:r>
            <a:r>
              <a:rPr lang="fr-FR" sz="2000" dirty="0" err="1" smtClean="0">
                <a:solidFill>
                  <a:schemeClr val="bg1"/>
                </a:solidFill>
              </a:rPr>
              <a:t>Consequence</a:t>
            </a:r>
            <a:r>
              <a:rPr lang="ar-DZ" sz="2000" dirty="0" smtClean="0">
                <a:solidFill>
                  <a:schemeClr val="bg1"/>
                </a:solidFill>
              </a:rPr>
              <a:t>" : تعني النتيجة الانفعالية تكون مناسبة لنظام المعتقدات فإذا كان نظام المعتقدات </a:t>
            </a:r>
            <a:r>
              <a:rPr lang="ar-DZ" sz="2000" dirty="0" err="1" smtClean="0">
                <a:solidFill>
                  <a:schemeClr val="bg1"/>
                </a:solidFill>
              </a:rPr>
              <a:t>اللاغقلاني</a:t>
            </a:r>
            <a:r>
              <a:rPr lang="ar-DZ" sz="2000" dirty="0" smtClean="0">
                <a:solidFill>
                  <a:schemeClr val="bg1"/>
                </a:solidFill>
              </a:rPr>
              <a:t> كانت النتيجة اضطراب انفعالي  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خلل سلوكي مثل حالات القلق والاكتئاب.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</a:t>
            </a:r>
            <a:r>
              <a:rPr lang="fr-FR" sz="2000" dirty="0" smtClean="0">
                <a:solidFill>
                  <a:schemeClr val="bg1"/>
                </a:solidFill>
              </a:rPr>
              <a:t>D</a:t>
            </a:r>
            <a:r>
              <a:rPr lang="ar-DZ" sz="2000" dirty="0" smtClean="0">
                <a:solidFill>
                  <a:schemeClr val="bg1"/>
                </a:solidFill>
              </a:rPr>
              <a:t>" </a:t>
            </a:r>
            <a:r>
              <a:rPr lang="fr-FR" sz="2000" dirty="0" smtClean="0">
                <a:solidFill>
                  <a:schemeClr val="bg1"/>
                </a:solidFill>
              </a:rPr>
              <a:t>Disputation</a:t>
            </a:r>
            <a:r>
              <a:rPr lang="ar-DZ" sz="2000" dirty="0" smtClean="0">
                <a:solidFill>
                  <a:schemeClr val="bg1"/>
                </a:solidFill>
              </a:rPr>
              <a:t>" : ويتضمن مفهوم المجادلة والاحتجاج على المعتقدات غير العقلانية والأفكار الخاطئة مما يجعل العميل يتحدى نفسه ويتحدى أفكاره واعتقاداته ويجادلها ويحتج عليها على عدم منطقيتها ثم يغيرها . وهنا بداية علاج الأفكار اللاعقلانية وتغييرها ،بحيث يقوم المرشد بفحص ومهاجمة الأفكار اللاعقلانية والتي هي سبب الاضطراب النفسي لدى الفرد وتعديلها 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</a:t>
            </a:r>
            <a:r>
              <a:rPr lang="fr-FR" sz="2000" dirty="0" smtClean="0">
                <a:solidFill>
                  <a:schemeClr val="bg1"/>
                </a:solidFill>
              </a:rPr>
              <a:t>E</a:t>
            </a:r>
            <a:r>
              <a:rPr lang="ar-DZ" sz="2000" dirty="0" smtClean="0">
                <a:solidFill>
                  <a:schemeClr val="bg1"/>
                </a:solidFill>
              </a:rPr>
              <a:t>"</a:t>
            </a:r>
            <a:r>
              <a:rPr lang="fr-FR" sz="2000" dirty="0" err="1" smtClean="0">
                <a:solidFill>
                  <a:schemeClr val="bg1"/>
                </a:solidFill>
              </a:rPr>
              <a:t>Finial</a:t>
            </a:r>
            <a:r>
              <a:rPr lang="fr-FR" sz="2000" dirty="0" smtClean="0">
                <a:solidFill>
                  <a:schemeClr val="bg1"/>
                </a:solidFill>
              </a:rPr>
              <a:t> New </a:t>
            </a:r>
            <a:r>
              <a:rPr lang="fr-FR" sz="2000" dirty="0" err="1" smtClean="0">
                <a:solidFill>
                  <a:schemeClr val="bg1"/>
                </a:solidFill>
              </a:rPr>
              <a:t>Effect</a:t>
            </a:r>
            <a:r>
              <a:rPr lang="ar-DZ" sz="2000" dirty="0" smtClean="0">
                <a:solidFill>
                  <a:schemeClr val="bg1"/>
                </a:solidFill>
              </a:rPr>
              <a:t> " :ويتضمن التأثير النهائي الجديد الذي يحققه الفرد نتيجة لتغيير أفكاره واعتقاداته غير العقلانية إلى أفكار صحيحة واعتقادات عقلانية وبعبارة موجزة أن يقوم المرشد بتغيير </a:t>
            </a:r>
            <a:r>
              <a:rPr lang="ar-DZ" sz="2000" dirty="0" err="1" smtClean="0">
                <a:solidFill>
                  <a:schemeClr val="bg1"/>
                </a:solidFill>
              </a:rPr>
              <a:t>الافكار</a:t>
            </a:r>
            <a:r>
              <a:rPr lang="ar-DZ" sz="2000" dirty="0" smtClean="0">
                <a:solidFill>
                  <a:schemeClr val="bg1"/>
                </a:solidFill>
              </a:rPr>
              <a:t> التي تم مهاجمتها بأفكار عقلانية من خلال تعديل نسق التفكير لدى الفرد وتبنيه فلسفة جديدة.</a:t>
            </a:r>
            <a:endParaRPr lang="fr-FR" sz="2000" dirty="0" smtClean="0">
              <a:solidFill>
                <a:schemeClr val="bg1"/>
              </a:solidFill>
            </a:endParaRPr>
          </a:p>
          <a:p>
            <a:r>
              <a:rPr lang="ar-DZ" sz="2000" dirty="0" smtClean="0">
                <a:solidFill>
                  <a:schemeClr val="bg1"/>
                </a:solidFill>
              </a:rPr>
              <a:t>ـ </a:t>
            </a:r>
            <a:r>
              <a:rPr lang="fr-FR" sz="2000" dirty="0" smtClean="0">
                <a:solidFill>
                  <a:schemeClr val="bg1"/>
                </a:solidFill>
              </a:rPr>
              <a:t>F</a:t>
            </a:r>
            <a:r>
              <a:rPr lang="ar-DZ" sz="2000" dirty="0" smtClean="0">
                <a:solidFill>
                  <a:schemeClr val="bg1"/>
                </a:solidFill>
              </a:rPr>
              <a:t>" </a:t>
            </a:r>
            <a:r>
              <a:rPr lang="fr-FR" sz="2000" dirty="0" smtClean="0">
                <a:solidFill>
                  <a:schemeClr val="bg1"/>
                </a:solidFill>
              </a:rPr>
              <a:t>Feelings</a:t>
            </a:r>
            <a:r>
              <a:rPr lang="ar-DZ" sz="2000" dirty="0" smtClean="0">
                <a:solidFill>
                  <a:schemeClr val="bg1"/>
                </a:solidFill>
              </a:rPr>
              <a:t>" :</a:t>
            </a:r>
            <a:r>
              <a:rPr lang="fr-FR" sz="2000" dirty="0" smtClean="0">
                <a:solidFill>
                  <a:schemeClr val="bg1"/>
                </a:solidFill>
              </a:rPr>
              <a:t>  </a:t>
            </a:r>
            <a:r>
              <a:rPr lang="ar-DZ" sz="2000" dirty="0" smtClean="0">
                <a:solidFill>
                  <a:schemeClr val="bg1"/>
                </a:solidFill>
              </a:rPr>
              <a:t>وهي تتضمن المشاعر الجديدة </a:t>
            </a:r>
            <a:r>
              <a:rPr lang="ar-DZ" sz="2000" dirty="0" err="1" smtClean="0">
                <a:solidFill>
                  <a:schemeClr val="bg1"/>
                </a:solidFill>
              </a:rPr>
              <a:t>بها</a:t>
            </a:r>
            <a:r>
              <a:rPr lang="ar-DZ" sz="2000" dirty="0" smtClean="0">
                <a:solidFill>
                  <a:schemeClr val="bg1"/>
                </a:solidFill>
              </a:rPr>
              <a:t> الفرد بعد أن يصل إلى حالة من الارتياح العام والاستقرار النفسي وهي الخطوة الأخيرة ،والتي من خلالها تتغير انفعالات الفرد السلبية إلى انفعالات موجبة وهو الهدف الرئيس للإرشاد العقلاني الانفعالي </a:t>
            </a:r>
            <a:endParaRPr lang="ar-YE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5665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-89753" y="214290"/>
            <a:ext cx="8946680" cy="61247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DZ" sz="2800" b="1" dirty="0" smtClean="0">
                <a:solidFill>
                  <a:schemeClr val="bg1"/>
                </a:solidFill>
              </a:rPr>
              <a:t>فنيات وتقنيات العلاج: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يعتمد أو يستخدم تقنيات لتحقيق أهدافه منها: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b="1" dirty="0" smtClean="0">
                <a:solidFill>
                  <a:schemeClr val="bg1"/>
                </a:solidFill>
              </a:rPr>
              <a:t>ـ1 </a:t>
            </a:r>
            <a:r>
              <a:rPr lang="ar-DZ" sz="2800" b="1" dirty="0" err="1" smtClean="0">
                <a:solidFill>
                  <a:schemeClr val="bg1"/>
                </a:solidFill>
              </a:rPr>
              <a:t>ـ</a:t>
            </a:r>
            <a:r>
              <a:rPr lang="ar-DZ" sz="2800" b="1" dirty="0" smtClean="0">
                <a:solidFill>
                  <a:schemeClr val="bg1"/>
                </a:solidFill>
              </a:rPr>
              <a:t> تقنيات انفعالية: </a:t>
            </a:r>
            <a:r>
              <a:rPr lang="ar-DZ" sz="2800" dirty="0" smtClean="0">
                <a:solidFill>
                  <a:schemeClr val="bg1"/>
                </a:solidFill>
              </a:rPr>
              <a:t>تستهدف وتتعرض لمشاعر المريض وأحاسيسه ووجدانه </a:t>
            </a:r>
            <a:endParaRPr lang="ar-EG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وردود أفعاله وخبراته السابقة خاصة </a:t>
            </a:r>
            <a:r>
              <a:rPr lang="ar-DZ" sz="2800" dirty="0" err="1" smtClean="0">
                <a:solidFill>
                  <a:schemeClr val="bg1"/>
                </a:solidFill>
              </a:rPr>
              <a:t>مايتعلق</a:t>
            </a:r>
            <a:r>
              <a:rPr lang="ar-DZ" sz="2800" dirty="0" smtClean="0">
                <a:solidFill>
                  <a:schemeClr val="bg1"/>
                </a:solidFill>
              </a:rPr>
              <a:t> منها بمشكلاته ومن هذه التقنيات :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1ـ تمارين وتدريبات الهجوم على مشاعر الخجل </a:t>
            </a:r>
            <a:endParaRPr lang="ar-EG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مطالبة الفرد بتخيل موقف مخجل </a:t>
            </a:r>
            <a:r>
              <a:rPr lang="ar-DZ" sz="2800" dirty="0" err="1" smtClean="0">
                <a:solidFill>
                  <a:schemeClr val="bg1"/>
                </a:solidFill>
              </a:rPr>
              <a:t>ولاتشعر</a:t>
            </a:r>
            <a:r>
              <a:rPr lang="ar-DZ" sz="2800" dirty="0" smtClean="0">
                <a:solidFill>
                  <a:schemeClr val="bg1"/>
                </a:solidFill>
              </a:rPr>
              <a:t> بالخجل.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ـ2 ـالتخيل العقلاني  الانفعالي </a:t>
            </a:r>
            <a:r>
              <a:rPr lang="ar-DZ" sz="2800" dirty="0" err="1" smtClean="0">
                <a:solidFill>
                  <a:schemeClr val="bg1"/>
                </a:solidFill>
              </a:rPr>
              <a:t>ل</a:t>
            </a:r>
            <a:r>
              <a:rPr lang="ar-DZ" sz="2800" dirty="0" smtClean="0">
                <a:solidFill>
                  <a:schemeClr val="bg1"/>
                </a:solidFill>
              </a:rPr>
              <a:t>"ماكس </a:t>
            </a:r>
            <a:r>
              <a:rPr lang="ar-DZ" sz="2800" dirty="0" err="1" smtClean="0">
                <a:solidFill>
                  <a:schemeClr val="bg1"/>
                </a:solidFill>
              </a:rPr>
              <a:t>مولستي</a:t>
            </a:r>
            <a:r>
              <a:rPr lang="ar-DZ" sz="2800" dirty="0" smtClean="0">
                <a:solidFill>
                  <a:schemeClr val="bg1"/>
                </a:solidFill>
              </a:rPr>
              <a:t>" تخيل أسوء موقف لانتكاسك</a:t>
            </a:r>
            <a:endParaRPr lang="ar-EG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 وعودتك لشرب الخمر ويسوء وضعك وحياتك .بماذا تشعر ،</a:t>
            </a:r>
            <a:endParaRPr lang="ar-EG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عبر عن مشاعرك لتسبح مشاعر إحباط وتأسف ومنه يتغير سلوكك.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 3ـالاحاديث الايجابية مع الذات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ـ4 ـالتدريب على اكتساب المهارات وحل المشكلة والذهاب للحل مباشرة </a:t>
            </a:r>
            <a:endParaRPr lang="ar-EG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.دون لف ودوران أو التفكير فيها 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dirty="0" smtClean="0">
                <a:solidFill>
                  <a:schemeClr val="bg1"/>
                </a:solidFill>
              </a:rPr>
              <a:t>ـ</a:t>
            </a:r>
            <a:r>
              <a:rPr lang="ar-DZ" sz="2800" b="1" dirty="0" smtClean="0">
                <a:solidFill>
                  <a:schemeClr val="bg1"/>
                </a:solidFill>
              </a:rPr>
              <a:t>2 ـتقنيات سلوكية : </a:t>
            </a:r>
            <a:r>
              <a:rPr lang="ar-DZ" sz="2800" dirty="0" smtClean="0">
                <a:solidFill>
                  <a:schemeClr val="bg1"/>
                </a:solidFill>
              </a:rPr>
              <a:t>العلاج السلوكي لتغير السلوك الغير مرغوب فيه.</a:t>
            </a:r>
            <a:endParaRPr lang="fr-FR" sz="2800" dirty="0" smtClean="0">
              <a:solidFill>
                <a:schemeClr val="bg1"/>
              </a:solidFill>
            </a:endParaRPr>
          </a:p>
          <a:p>
            <a:r>
              <a:rPr lang="ar-DZ" sz="2800" b="1" dirty="0" smtClean="0">
                <a:solidFill>
                  <a:schemeClr val="bg1"/>
                </a:solidFill>
              </a:rPr>
              <a:t>ـ3 </a:t>
            </a:r>
            <a:r>
              <a:rPr lang="ar-DZ" sz="2800" b="1" dirty="0" err="1" smtClean="0">
                <a:solidFill>
                  <a:schemeClr val="bg1"/>
                </a:solidFill>
              </a:rPr>
              <a:t>ـ</a:t>
            </a:r>
            <a:r>
              <a:rPr lang="ar-DZ" sz="2800" b="1" dirty="0" smtClean="0">
                <a:solidFill>
                  <a:schemeClr val="bg1"/>
                </a:solidFill>
              </a:rPr>
              <a:t> تقنيات معرفية:</a:t>
            </a:r>
            <a:r>
              <a:rPr lang="ar-DZ" sz="2800" dirty="0" smtClean="0">
                <a:solidFill>
                  <a:schemeClr val="bg1"/>
                </a:solidFill>
              </a:rPr>
              <a:t>العلاج المعرفي.</a:t>
            </a:r>
            <a:endParaRPr lang="fr-FR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4606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رق">
  <a:themeElements>
    <a:clrScheme name="ورق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ورق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ور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885</TotalTime>
  <Words>3140</Words>
  <Application>Microsoft Office PowerPoint</Application>
  <PresentationFormat>Affichage à l'écran (4:3)</PresentationFormat>
  <Paragraphs>386</Paragraphs>
  <Slides>31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ورق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Diapositive 22</vt:lpstr>
      <vt:lpstr>Diapositive 23</vt:lpstr>
      <vt:lpstr>Diapositive 24</vt:lpstr>
      <vt:lpstr>Diapositive 25</vt:lpstr>
      <vt:lpstr>Diapositive 26</vt:lpstr>
      <vt:lpstr>Diapositive 27</vt:lpstr>
      <vt:lpstr>Diapositive 28</vt:lpstr>
      <vt:lpstr>Diapositive 29</vt:lpstr>
      <vt:lpstr>Diapositive 30</vt:lpstr>
      <vt:lpstr>Diapositive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الكامل سوفت</dc:creator>
  <cp:lastModifiedBy>ghjh</cp:lastModifiedBy>
  <cp:revision>117</cp:revision>
  <dcterms:created xsi:type="dcterms:W3CDTF">2015-09-27T20:07:50Z</dcterms:created>
  <dcterms:modified xsi:type="dcterms:W3CDTF">2023-11-01T21:02:39Z</dcterms:modified>
</cp:coreProperties>
</file>