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6" r:id="rId2"/>
    <p:sldId id="256" r:id="rId3"/>
    <p:sldId id="270" r:id="rId4"/>
    <p:sldId id="258" r:id="rId5"/>
    <p:sldId id="259" r:id="rId6"/>
    <p:sldId id="267" r:id="rId7"/>
    <p:sldId id="260" r:id="rId8"/>
    <p:sldId id="261" r:id="rId9"/>
    <p:sldId id="262" r:id="rId10"/>
    <p:sldId id="268" r:id="rId11"/>
    <p:sldId id="263" r:id="rId12"/>
    <p:sldId id="264" r:id="rId13"/>
    <p:sldId id="273" r:id="rId14"/>
    <p:sldId id="274" r:id="rId15"/>
    <p:sldId id="275" r:id="rId16"/>
    <p:sldId id="276" r:id="rId17"/>
    <p:sldId id="277" r:id="rId18"/>
    <p:sldId id="271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08/04/1445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7224" y="2214554"/>
            <a:ext cx="6630637" cy="2308324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جامعة </a:t>
            </a:r>
            <a:r>
              <a:rPr lang="ar-EG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غليزان</a:t>
            </a:r>
            <a:endParaRPr lang="ar-EG" sz="3600" b="1" cap="none" spc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ar-EG" sz="36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السنة الثانية </a:t>
            </a:r>
            <a:r>
              <a:rPr lang="ar-EG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ماستر</a:t>
            </a:r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ar-EG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علم النفس </a:t>
            </a:r>
            <a:r>
              <a:rPr lang="ar-EG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العيادي</a:t>
            </a:r>
            <a:endParaRPr lang="ar-EG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ar-EG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مقياس:علم النفس المرضي الاجتماعي</a:t>
            </a:r>
            <a:endParaRPr lang="ar-SA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18119" y="5811779"/>
            <a:ext cx="320151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ا.د </a:t>
            </a:r>
            <a:r>
              <a:rPr lang="ar-YE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ar-EG" sz="4000" b="1" dirty="0" smtClean="0">
                <a:solidFill>
                  <a:sysClr val="windowText" lastClr="000000"/>
                </a:solidFill>
              </a:rPr>
              <a:t>بن </a:t>
            </a:r>
            <a:r>
              <a:rPr lang="ar-EG" sz="4000" b="1" dirty="0" err="1" smtClean="0">
                <a:solidFill>
                  <a:sysClr val="windowText" lastClr="000000"/>
                </a:solidFill>
              </a:rPr>
              <a:t>يوب</a:t>
            </a:r>
            <a:r>
              <a:rPr lang="ar-EG" sz="4000" b="1" dirty="0" smtClean="0">
                <a:solidFill>
                  <a:sysClr val="windowText" lastClr="000000"/>
                </a:solidFill>
              </a:rPr>
              <a:t> جمال</a:t>
            </a:r>
            <a:endParaRPr lang="ar-YE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11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8559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400" b="1" dirty="0" smtClean="0">
                <a:solidFill>
                  <a:schemeClr val="bg1"/>
                </a:solidFill>
              </a:rPr>
              <a:t>الخصائص العامة الجماعة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وحدة المعايير والقيم التي توجه سلوك أفرادها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وحدة الهدف (الأمن الغذائي ,الأمن القومي )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err="1" smtClean="0">
                <a:solidFill>
                  <a:schemeClr val="bg1"/>
                </a:solidFill>
              </a:rPr>
              <a:t>الدينامية</a:t>
            </a:r>
            <a:r>
              <a:rPr lang="ar-EG" sz="2800" dirty="0" smtClean="0">
                <a:solidFill>
                  <a:schemeClr val="bg1"/>
                </a:solidFill>
              </a:rPr>
              <a:t> والتفاعل المستمر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بناء الجماعة مبني على الأدوار والمراكز والمكانة الاجتماعية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وجود طريقة الاتصال كاللغة والرموز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الشعور بالانتماء ,المدرك لأعضاء الجماعة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السن والجنس ,المكان . الحجم (صغيرة , متوسطة ).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YE" sz="2800" b="1" dirty="0" smtClean="0">
                <a:solidFill>
                  <a:schemeClr val="bg1"/>
                </a:solidFill>
              </a:rPr>
              <a:t>. </a:t>
            </a:r>
            <a:endParaRPr lang="ar-Y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644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14349" y="714356"/>
            <a:ext cx="8215370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الخصائص السيكولوجية للجماعة وأبعادها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err="1" smtClean="0">
                <a:solidFill>
                  <a:schemeClr val="bg1"/>
                </a:solidFill>
              </a:rPr>
              <a:t>الهيجان</a:t>
            </a:r>
            <a:r>
              <a:rPr lang="ar-EG" sz="2800" b="1" dirty="0" smtClean="0">
                <a:solidFill>
                  <a:schemeClr val="bg1"/>
                </a:solidFill>
              </a:rPr>
              <a:t> والانفعال واللاعقلانية </a:t>
            </a:r>
            <a:r>
              <a:rPr lang="ar-EG" sz="2800" dirty="0" smtClean="0">
                <a:solidFill>
                  <a:schemeClr val="bg1"/>
                </a:solidFill>
              </a:rPr>
              <a:t>ونجدها عند الجمهور الحشود والجماعات.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الهدوء والعقلانية </a:t>
            </a:r>
            <a:r>
              <a:rPr lang="ar-EG" sz="2800" dirty="0" smtClean="0">
                <a:solidFill>
                  <a:schemeClr val="bg1"/>
                </a:solidFill>
              </a:rPr>
              <a:t>, المعرفة العاطفية ,الأخوة , الانتماء نجدها مثل جماعة المسافرين ,الجماعة العلمية . الدينية.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اللاشعور الجمعي </a:t>
            </a:r>
            <a:r>
              <a:rPr lang="ar-EG" sz="2800" dirty="0" smtClean="0">
                <a:solidFill>
                  <a:schemeClr val="bg1"/>
                </a:solidFill>
              </a:rPr>
              <a:t>وتأثيره على سلوك الجماعة مثل التاريخ , الأحداث الماضية . الأساطير , الرموز حسب (كارل </a:t>
            </a:r>
            <a:r>
              <a:rPr lang="ar-EG" sz="2800" dirty="0" err="1" smtClean="0">
                <a:solidFill>
                  <a:schemeClr val="bg1"/>
                </a:solidFill>
              </a:rPr>
              <a:t>يونغ</a:t>
            </a:r>
            <a:r>
              <a:rPr lang="ar-EG" sz="2800" dirty="0" smtClean="0">
                <a:solidFill>
                  <a:schemeClr val="bg1"/>
                </a:solidFill>
              </a:rPr>
              <a:t>)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سلوك الحشد </a:t>
            </a:r>
            <a:r>
              <a:rPr lang="ar-EG" sz="2800" dirty="0" smtClean="0">
                <a:solidFill>
                  <a:schemeClr val="bg1"/>
                </a:solidFill>
              </a:rPr>
              <a:t>: هو بالأساس تضخم لسلوك الفرد بحيث ينتقل سلوك الفرد  إلى درجة أقوى من الشدة موقف الجمهرة.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القائد </a:t>
            </a:r>
            <a:r>
              <a:rPr lang="ar-EG" sz="2800" dirty="0" smtClean="0">
                <a:solidFill>
                  <a:schemeClr val="bg1"/>
                </a:solidFill>
              </a:rPr>
              <a:t>وإثارته للأفراد وزرع الحماس للحصول على استجابات علنية وخلق الانفعالات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 الشعور بالقوة والتفوق </a:t>
            </a:r>
            <a:r>
              <a:rPr lang="ar-EG" sz="2800" dirty="0" smtClean="0">
                <a:solidFill>
                  <a:schemeClr val="bg1"/>
                </a:solidFill>
              </a:rPr>
              <a:t>عند التواجد والحضور الجسدي للأفراد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YE" sz="2800" b="1" dirty="0" smtClean="0">
                <a:solidFill>
                  <a:schemeClr val="bg1"/>
                </a:solidFill>
              </a:rPr>
              <a:t>. </a:t>
            </a:r>
            <a:endParaRPr lang="ar-YE" sz="2800" b="1" dirty="0">
              <a:solidFill>
                <a:schemeClr val="bg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3643314"/>
            <a:ext cx="893065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YE" sz="2800" b="1" u="sng" dirty="0" smtClean="0">
              <a:solidFill>
                <a:schemeClr val="bg1"/>
              </a:solidFill>
            </a:endParaRPr>
          </a:p>
          <a:p>
            <a:endParaRPr lang="ar-YE" sz="2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3054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500042"/>
            <a:ext cx="8372275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arenR"/>
            </a:pPr>
            <a:endParaRPr lang="ar-EG" sz="2800" b="1" dirty="0" smtClean="0">
              <a:solidFill>
                <a:schemeClr val="bg1"/>
              </a:solidFill>
            </a:endParaRPr>
          </a:p>
          <a:p>
            <a:r>
              <a:rPr lang="ar-YE" sz="2800" b="1" dirty="0" smtClean="0">
                <a:solidFill>
                  <a:schemeClr val="bg1"/>
                </a:solidFill>
              </a:rPr>
              <a:t>.</a:t>
            </a:r>
            <a:r>
              <a:rPr lang="ar-EG" sz="2800" b="1" dirty="0" smtClean="0">
                <a:solidFill>
                  <a:schemeClr val="bg1"/>
                </a:solidFill>
              </a:rPr>
              <a:t> أسباب الانضمام إلى الجماعة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إشباع المصالح أو الغايات المشتركة وذلك عن طريق التكتل قصد بلوغ الهدف.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تحقيق الأمان للأفراد : فرصة الشعور بالأمان في مواجهة عدو مشترك.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إشباع الحاجات: الجماعة تساعد أفرادها على إشباع حاجاتهم.</a:t>
            </a: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تحقيق الذات والجماعة تتيح للناس فرصا للرضا عن أنفسهم وعن انجازاتهم.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ar-YE" sz="2800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أسباب الانضمام إلى الجماعة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إشباع المصالح أو الغايات المشتركة وذلك عن طريق التكتل قصد بلوغ الهدف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تحقيق الأمان للأفراد : فرصة الشعور بالأمان في مواجهة عدو مشترك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إشباع الحاجات: الجماعة تساعد أفرادها على إشباع حاجاتهم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تحقيق الذات والجماعة تتيح للناس فرصا للرضا عن أنفسهم وعن انجازاتهم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9078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مميزات أعضاء الجماعة وأدوارهم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القائد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يقوم بتوجيه جهود الأعضاء لتحقيق الهدف وله الدور الرئيسي والقيادي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المتمثل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هو الخاضع والمؤيد لقواعد الجماعة والتفاعل والالتزام بما تقرره الجماعة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المعارض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يمثل دور المعارضة من اجل تطوير واستمرارها من خلال انتقاداته ومخططه وتقيمه للجماعة ومنا المعارضة ايجابية . إما لما تكون المعارضة من اجل المعارضة هنا يصبح المعرض سلبي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وسلوكاته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فردية وذو طابع أناني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المنحرف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 يخرج من معايير الجماعة وغالبا ما تقوم الجماعة بإقناعه وإرجاعه للجماعة وأحيانا تتم معاقبته نظرا لخروجه عن إطار الجماعة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الهامشي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وهو العضو الذي يعيش على هامش الجماعة لا يتفاعل ولا يندمج معها لا يعارض ولا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يهمه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مايجري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داخل الجماعة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الهامشي في الجماعة يمكن أن يكون قيادي في جماعة أخرى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دينامكية الجماعة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مفهومها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جون </a:t>
            </a:r>
            <a:r>
              <a:rPr kumimoji="0" lang="ar-EG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ميزونوف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يعرفها على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انها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مجموع المركبات والتطورات التي تدخل في حياة الجماعات وخاصة جماعات وجها لوجه.. أي الحضور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السكولوجي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للاعضاء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ويجدون أنفسهم على علاقة متبادلة وتفاعل تقديري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EG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خليل </a:t>
            </a:r>
            <a:r>
              <a:rPr kumimoji="0" lang="ar-EG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مخائيل</a:t>
            </a: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معوض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يعرف الدينامكية في المجال </a:t>
            </a:r>
            <a:r>
              <a:rPr kumimoji="0" lang="ar-EG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السيكواجتماعي</a:t>
            </a: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بأنها مختلف القوى الايجابية والسلبية التي تتحكم في الجماعة وتساعدها على التوازن والتطور والاندماج أو الانكماش والتشتت والتأخر . </a:t>
            </a:r>
            <a:r>
              <a:rPr kumimoji="0" lang="ar-E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إنها التفاعلات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E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الوظيفية التي تتحكم في نسق الجماعة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كيرت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لفين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دينامكية الجماعة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هى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مجموع القوى النفسية والاجتماعية المتعددة والمتحركة والفاعلة التي تحكم تطور الجماعة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وسيرورتها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وتشمل القوى الخفية التي تحدث داخل الجماعة نتيجة التفاعل بين أفرادها والقوى الظاهرة التي تؤثر على سلوكيات الأفراد . كما تهتم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بالسيرورات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العلائقية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مستواها الواعي كالتبادلات العقلية وعمليات اتخاذ القرار وفي مستواها اللاواعي كعمليات التقمص والإسقاطات الجماعة في مختلف المواقف والاختلافات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والاختلالات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تحدث في الجماعة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دوغلاس</a:t>
            </a: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EG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طوم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مجموعة المثيرات والاستجابات التي تحدث داخل الجماعة وتتفاعل مع بعضها البعض في المواقف المختلفة التي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تمربها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الجماعة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كيب</a:t>
            </a: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مجموع التفاعلات التي تحدث في موقف معين أو أنها مجموع المثيرات والاستجابات التي ترتبط في موقف معين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428604"/>
            <a:ext cx="914400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المحددات والعوامل التي تشكل دينامكية</a:t>
            </a:r>
            <a:r>
              <a:rPr kumimoji="0" lang="ar-EG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الجماعة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شخصية عضو الجماعة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الظروف الاقتصادية للأفراد الجماعة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الظروف الأسرية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التجارب الاجتماعية لأعضائها "الخبرات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إذا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الدينامكية الجماعة هي معرفة القوى التي تؤثر في العلاقات والتفاعلات داخل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الجماعة لإحداث التغيير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المراجع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1ـ أحمد زايد ، السيكولوجية العلاقة بين الجماعات ، عالم المعرفة (326)، 1978.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2ـ أحمد عبد العزيز سلامة، عبد السلام عبد الغفار، علم النفس الاجتماعي،دار النهضة العربية ،القاهرة ،1980.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3ـ مارتن شو ،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ديناميات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للجماعة: دراسة السلوك الجماعات الصغيرة ،ترجمة مصري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حنورة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محي الدين أحمد حسين ، دار المعارف ،القاهرة ، 1996،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بوخريسة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أبو بكر ،المفاهيم والعمليات الأساسية في علم النفس الاجتماعي،منشورات  جامعة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باجي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المختار ’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عنابة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2006.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ـبوعيشة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آمال . محاضرات علم النفس المرضي الاجتماعي ،السنة الجامعية ،2015ـ 2020.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4-Cartwright,D . The Nature of group Cohesiveness ,In Cartwright 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D,&amp;Zander,A-Groupdynarnrucs,N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Y Harpor&amp;Row,1963.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Cartwright ;D .&amp;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Zander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,A . Group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dynamies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N Y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Harpor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and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Row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Sons, 1963.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Crosbre,PV.Interaction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 small groups-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Leadersimp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Structure.N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Y 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MeMillan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Co ,1975 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Leavin,H.I,Some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effects of certain communication patterns on group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performance,J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of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bnormal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Social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Psy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1951 ,46 .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8-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Lifton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W,Groups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.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Facilitating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individual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growth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and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societal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change John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Wiley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&amp; Sons. N Y ,1972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9- Napier, R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Gershenfeld,M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Groups ,Theory and Experience 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Hovglition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Miffilin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Co 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Boston , 1973.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Shaw,M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,E , Groups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dynamies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The psychology of small group behavior MC Grow Hill Book Co .1971.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1st Edition 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11- Norbert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Sillmay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Dictionnaire de Psychologie ,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Bussière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Camedan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Imprimeries,2004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0"/>
            <a:ext cx="7572428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/>
            <a:endParaRPr lang="ar-EG" b="1" dirty="0" smtClean="0">
              <a:solidFill>
                <a:schemeClr val="bg1"/>
              </a:solidFill>
            </a:endParaRPr>
          </a:p>
          <a:p>
            <a:pPr marL="285750" indent="-285750" algn="ctr"/>
            <a:r>
              <a:rPr lang="ar-EG" sz="4400" b="1" dirty="0" smtClean="0">
                <a:solidFill>
                  <a:schemeClr val="bg1"/>
                </a:solidFill>
              </a:rPr>
              <a:t>شكر على حسن الاستماع</a:t>
            </a: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ar-EG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1" y="404664"/>
            <a:ext cx="8064896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4800" b="1" dirty="0" smtClean="0">
                <a:solidFill>
                  <a:schemeClr val="bg1"/>
                </a:solidFill>
              </a:rPr>
              <a:t>مفاهيم حول علم النفس المرضي</a:t>
            </a:r>
            <a:endParaRPr lang="fr-FR" sz="4800" dirty="0" smtClean="0">
              <a:solidFill>
                <a:schemeClr val="bg1"/>
              </a:solidFill>
            </a:endParaRPr>
          </a:p>
          <a:p>
            <a:pPr algn="r"/>
            <a:r>
              <a:rPr lang="ar-EG" sz="4000" dirty="0" err="1" smtClean="0">
                <a:solidFill>
                  <a:schemeClr val="bg1"/>
                </a:solidFill>
              </a:rPr>
              <a:t>هوالعلم</a:t>
            </a:r>
            <a:r>
              <a:rPr lang="ar-EG" sz="4000" dirty="0" smtClean="0">
                <a:solidFill>
                  <a:schemeClr val="bg1"/>
                </a:solidFill>
              </a:rPr>
              <a:t> الذي يهتم بدراسة الاضطرابات النفسية وتغيرها ومعرفة أعراضها وتصنيفها ودراسة أسبابها وسبل علاجها .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EG" sz="4000" dirty="0" smtClean="0">
                <a:solidFill>
                  <a:schemeClr val="bg1"/>
                </a:solidFill>
              </a:rPr>
              <a:t>عرفه " بايرون”</a:t>
            </a:r>
            <a:r>
              <a:rPr lang="ar-EG" sz="3200" dirty="0" smtClean="0">
                <a:solidFill>
                  <a:schemeClr val="bg1"/>
                </a:solidFill>
              </a:rPr>
              <a:t>1963</a:t>
            </a:r>
            <a:r>
              <a:rPr lang="ar-EG" sz="4000" dirty="0" smtClean="0">
                <a:solidFill>
                  <a:schemeClr val="bg1"/>
                </a:solidFill>
              </a:rPr>
              <a:t> بأنه دراسة الاضطرابات النفسية من حيث وصفها وتصنيفها واليات تطورها.</a:t>
            </a:r>
            <a:r>
              <a:rPr lang="ar-EG" sz="4000" dirty="0" smtClean="0"/>
              <a:t> يتجدد سلوك الفرد وفق سلوك الجماعة الفرد وفق سلوك الجماعة التي يعيش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r"/>
            <a:r>
              <a:rPr lang="ar-EG" sz="1600" dirty="0" smtClean="0"/>
              <a:t>عرفه " بايرون" بأنه دراسة الاضطرابات النفسية من حيث وصفها وتصنيفها واليات تطورها.</a:t>
            </a:r>
            <a:endParaRPr lang="fr-FR" sz="1600" dirty="0"/>
          </a:p>
        </p:txBody>
      </p:sp>
    </p:spTree>
    <p:extLst>
      <p:ext uri="{BB962C8B-B14F-4D97-AF65-F5344CB8AC3E}">
        <p14:creationId xmlns="" xmlns:p14="http://schemas.microsoft.com/office/powerpoint/2010/main" val="346419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8396" y="476672"/>
            <a:ext cx="8711038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علم النفس الاجتماعي</a:t>
            </a:r>
          </a:p>
          <a:p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EG" sz="4000" dirty="0" smtClean="0">
                <a:solidFill>
                  <a:schemeClr val="bg1"/>
                </a:solidFill>
              </a:rPr>
              <a:t>هو</a:t>
            </a:r>
            <a:r>
              <a:rPr lang="ar-EG" sz="4000" b="1" dirty="0" smtClean="0">
                <a:solidFill>
                  <a:schemeClr val="bg1"/>
                </a:solidFill>
              </a:rPr>
              <a:t> </a:t>
            </a:r>
            <a:r>
              <a:rPr lang="ar-EG" sz="4000" dirty="0" smtClean="0">
                <a:solidFill>
                  <a:schemeClr val="bg1"/>
                </a:solidFill>
              </a:rPr>
              <a:t>العلم</a:t>
            </a:r>
            <a:r>
              <a:rPr lang="ar-EG" sz="4000" b="1" dirty="0" smtClean="0">
                <a:solidFill>
                  <a:schemeClr val="bg1"/>
                </a:solidFill>
              </a:rPr>
              <a:t> </a:t>
            </a:r>
            <a:r>
              <a:rPr lang="ar-EG" sz="4000" dirty="0" smtClean="0">
                <a:solidFill>
                  <a:schemeClr val="bg1"/>
                </a:solidFill>
              </a:rPr>
              <a:t>الذي</a:t>
            </a:r>
            <a:r>
              <a:rPr lang="ar-EG" sz="4000" b="1" dirty="0" smtClean="0">
                <a:solidFill>
                  <a:schemeClr val="bg1"/>
                </a:solidFill>
              </a:rPr>
              <a:t> </a:t>
            </a:r>
            <a:r>
              <a:rPr lang="ar-EG" sz="4000" dirty="0" smtClean="0">
                <a:solidFill>
                  <a:schemeClr val="bg1"/>
                </a:solidFill>
              </a:rPr>
              <a:t>يدرس سلوك الفرد كما يتشكل من خلال المواقف الاجتماعية .</a:t>
            </a:r>
          </a:p>
          <a:p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EG" sz="4000" dirty="0" smtClean="0">
                <a:solidFill>
                  <a:schemeClr val="bg1"/>
                </a:solidFill>
              </a:rPr>
              <a:t>هو الدراسة العلمية لسلوك الفرد في إطار اجتماعي </a:t>
            </a:r>
          </a:p>
          <a:p>
            <a:endParaRPr lang="ar-EG" sz="4000" dirty="0" smtClean="0">
              <a:solidFill>
                <a:schemeClr val="bg1"/>
              </a:solidFill>
            </a:endParaRPr>
          </a:p>
          <a:p>
            <a:r>
              <a:rPr lang="ar-EG" sz="4000" dirty="0" smtClean="0">
                <a:solidFill>
                  <a:schemeClr val="bg1"/>
                </a:solidFill>
              </a:rPr>
              <a:t>أي من خلال المواقف الاجتماعية التي يتفاعل معها وفيها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ar-EG" sz="3200" b="1" dirty="0" smtClean="0">
                <a:solidFill>
                  <a:schemeClr val="bg1"/>
                </a:solidFill>
              </a:rPr>
              <a:t>يتحدد سلوك الفرد وفق سلوك الجماعة التي يعيش فيها</a:t>
            </a:r>
            <a:r>
              <a:rPr lang="ar-EG" sz="3200" dirty="0" smtClean="0"/>
              <a:t>.</a:t>
            </a:r>
            <a:endParaRPr lang="fr-FR" sz="32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559599" y="3857628"/>
            <a:ext cx="858440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  <a:p>
            <a:endParaRPr lang="ar-YE" sz="3600" b="1" dirty="0" smtClean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339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7805105" y="285728"/>
            <a:ext cx="26949105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chemeClr val="bg1"/>
                </a:solidFill>
              </a:rPr>
              <a:t>علم المرضي الاجتماعي </a:t>
            </a:r>
            <a:endParaRPr lang="fr-FR" sz="3600" dirty="0" smtClean="0">
              <a:solidFill>
                <a:schemeClr val="bg1"/>
              </a:solidFill>
            </a:endParaRPr>
          </a:p>
          <a:p>
            <a:r>
              <a:rPr lang="ar-EG" sz="2000" b="1" dirty="0" smtClean="0">
                <a:solidFill>
                  <a:schemeClr val="bg1"/>
                </a:solidFill>
              </a:rPr>
              <a:t>هو تخصص حديث يهتم بدراسة أهم الأسباب الاجتماعية المتعلقة بالجماعة التي يعيش فيها الأفراد </a:t>
            </a:r>
          </a:p>
          <a:p>
            <a:r>
              <a:rPr lang="ar-EG" sz="2000" b="1" dirty="0" smtClean="0">
                <a:solidFill>
                  <a:schemeClr val="bg1"/>
                </a:solidFill>
              </a:rPr>
              <a:t>والتي قد تكون من الأسباب الرئيسية في معاناتهم النفسية والعقلية والسلوكية ومن أهمها</a:t>
            </a:r>
          </a:p>
          <a:p>
            <a:r>
              <a:rPr lang="ar-EG" sz="2000" b="1" dirty="0" smtClean="0">
                <a:solidFill>
                  <a:schemeClr val="bg1"/>
                </a:solidFill>
              </a:rPr>
              <a:t> الاضطرابات والمشكلات الاجتماعية والانحرافات التي يتعرضون لها . </a:t>
            </a:r>
          </a:p>
          <a:p>
            <a:r>
              <a:rPr lang="ar-EG" sz="2000" b="1" dirty="0" smtClean="0">
                <a:solidFill>
                  <a:schemeClr val="bg1"/>
                </a:solidFill>
              </a:rPr>
              <a:t>ويتعرفون عليها من جراء تعايشهم لمواقف اجتماعية صادمة ومهيأة للإصابة .</a:t>
            </a:r>
            <a:endParaRPr lang="fr-FR" sz="2000" b="1" dirty="0" smtClean="0">
              <a:solidFill>
                <a:schemeClr val="bg1"/>
              </a:solidFill>
            </a:endParaRPr>
          </a:p>
          <a:p>
            <a:r>
              <a:rPr lang="ar-EG" sz="2000" b="1" dirty="0" smtClean="0">
                <a:solidFill>
                  <a:schemeClr val="bg1"/>
                </a:solidFill>
              </a:rPr>
              <a:t>هو العلم الذي نعني بدراسة الأمراض النفسية والعقلية , </a:t>
            </a:r>
          </a:p>
          <a:p>
            <a:r>
              <a:rPr lang="ar-EG" sz="2000" b="1" dirty="0" smtClean="0">
                <a:solidFill>
                  <a:schemeClr val="bg1"/>
                </a:solidFill>
              </a:rPr>
              <a:t>والاجتماعية والاضطرابات السلوكية من حيث تأثرها وتأثيرها على الجانب الاجتماعي والوظيفي للأفراد.</a:t>
            </a:r>
            <a:endParaRPr lang="fr-FR" sz="2000" b="1" dirty="0" smtClean="0">
              <a:solidFill>
                <a:schemeClr val="bg1"/>
              </a:solidFill>
            </a:endParaRPr>
          </a:p>
          <a:p>
            <a:r>
              <a:rPr lang="ar-EG" sz="2000" b="1" dirty="0" smtClean="0">
                <a:solidFill>
                  <a:schemeClr val="bg1"/>
                </a:solidFill>
              </a:rPr>
              <a:t>انه العلم الذي يدرس السلوك الإنساني ومدى تأثيره على الجماعة وتأثره </a:t>
            </a:r>
            <a:r>
              <a:rPr lang="ar-EG" sz="2000" b="1" dirty="0" err="1" smtClean="0">
                <a:solidFill>
                  <a:schemeClr val="bg1"/>
                </a:solidFill>
              </a:rPr>
              <a:t>بها</a:t>
            </a:r>
            <a:r>
              <a:rPr lang="ar-EG" sz="2000" b="1" dirty="0" smtClean="0">
                <a:solidFill>
                  <a:schemeClr val="bg1"/>
                </a:solidFill>
              </a:rPr>
              <a:t>.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65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54267" y="764705"/>
            <a:ext cx="9218755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علم النفس المرضي الاجتماعي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هو العلم الذي يساعد الباحثين في علم النفس وعلم الاجتماع في فهم وتحديد نوع الأمراض النفسية والاجتماعية وأعراضها وأسبابها الرئيسية ونتائجها على الفرد والمجتمع.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/>
              <a:t>أسبابها الرئيسية ونتائجها على الفرد والمجتمع.</a:t>
            </a:r>
            <a:endParaRPr lang="fr-FR" sz="2800" dirty="0" smtClean="0"/>
          </a:p>
          <a:p>
            <a:endParaRPr lang="ar-EG" sz="28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ar-YE" sz="28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57158" y="2571744"/>
            <a:ext cx="848280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ملاحظات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3200" dirty="0" smtClean="0">
                <a:solidFill>
                  <a:schemeClr val="bg1"/>
                </a:solidFill>
              </a:rPr>
              <a:t>الشخص المضطرب يضطرب وظيفيا 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ar-EG" sz="3200" dirty="0" smtClean="0">
                <a:solidFill>
                  <a:schemeClr val="bg1"/>
                </a:solidFill>
              </a:rPr>
              <a:t>لا يلعب الأدوار الاجتماعية سوءا في العمل أو العائلة أو المجتمع.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ar-EG" sz="3200" dirty="0" smtClean="0">
                <a:solidFill>
                  <a:schemeClr val="bg1"/>
                </a:solidFill>
              </a:rPr>
              <a:t>الاضطراب النفسي يؤثر على حياته لكنه يسعى إلى إيجاد الحلول والعلاج .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ar-EG" sz="3200" dirty="0" smtClean="0">
                <a:solidFill>
                  <a:schemeClr val="bg1"/>
                </a:solidFill>
              </a:rPr>
              <a:t>الاضطراب العقلي يؤثر على حياة الأسرة والمجتمع وأكثر من المريض نفسه</a:t>
            </a:r>
          </a:p>
          <a:p>
            <a:r>
              <a:rPr lang="ar-EG" sz="3200" dirty="0" smtClean="0">
                <a:solidFill>
                  <a:schemeClr val="bg1"/>
                </a:solidFill>
              </a:rPr>
              <a:t> ويصبح المريض يشكل خطر على ذاته وعلى المجتمع ككل 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علم النفس المرضي الاجتماعي</a:t>
            </a: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هو العلم الذي يساعد الباحثين في علم النفس وعلم الاجتماع في فهم وتحديد نوع الأمراض النفسية والاجتماعية وأعراضها وأسبابها الرئيسية ونتائجها على الفرد والمجتمع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701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604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تعريف الجماعة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الجماعة هي مجموعة من الناس  تربط أعضاءها علاقات اجتماعية قوية تساعد على تحقيق أهدافها الإنسانية.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يشير إلى عدة أشخاص يتميزون بالاشتراك في مجموعة تربطهم المعاير والمعتقدات والقيم وعلاقات محددة ومعروفة بينهم ويتحركون لتحقيق أهدافهم.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تعريف الأسرة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هي تلك الجماعة التي تكون الأب وإلام والأولاد . يشكلون أفراد تربطهم روابط الدم ودموية واجتماعية متماسكة.</a:t>
            </a:r>
            <a:endParaRPr lang="fr-FR" sz="2800" dirty="0" smtClean="0">
              <a:solidFill>
                <a:schemeClr val="bg1"/>
              </a:solidFill>
            </a:endParaRPr>
          </a:p>
          <a:p>
            <a:endParaRPr lang="ar-YE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108520" y="3212976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YE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ar-YE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4463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79512" y="620688"/>
            <a:ext cx="8586293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المرض النفسي الاجتماعي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هو سلوك سالب اضطراب هدام يهدد امن الفرد والمجتمع كالسلوك المضاد للمجتمع الذي يشكل خطرا على المجتمع وعلى الفرد وتهديد لأمن المجتمع.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الأمراض النفسية الاجتماعية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هي مجموعة من الأمراض والاضطرابات السلوكية ذات الأعراض والأسباب والآثار النفسية الاجتماعية ومنها: العدوان , الإدمان, الاغتراب,الإجرام .وجنوح الأحداث , والاضطرابات النفسية الجنسية والمشكلات الزوجية.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ar-YE" sz="2800" b="1" dirty="0" smtClean="0">
                <a:solidFill>
                  <a:schemeClr val="bg1"/>
                </a:solidFill>
              </a:rPr>
              <a:t>.</a:t>
            </a:r>
          </a:p>
          <a:p>
            <a:endParaRPr lang="ar-Y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774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9154" y="764704"/>
            <a:ext cx="8753683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chemeClr val="bg1"/>
                </a:solidFill>
              </a:rPr>
              <a:t>الجماعة</a:t>
            </a:r>
            <a:endParaRPr lang="fr-FR" sz="44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مدخل:</a:t>
            </a:r>
            <a:r>
              <a:rPr lang="ar-EG" sz="2800" dirty="0" smtClean="0">
                <a:solidFill>
                  <a:schemeClr val="bg1"/>
                </a:solidFill>
              </a:rPr>
              <a:t>الفرد الذي يعاني من مشاكل وأزمات نفسية يعيش في كنف الجماعة لا في معزل عنها فيؤثر ويتأثر بالأفراد المحيطين </a:t>
            </a:r>
            <a:r>
              <a:rPr lang="ar-EG" sz="2800" dirty="0" err="1" smtClean="0">
                <a:solidFill>
                  <a:schemeClr val="bg1"/>
                </a:solidFill>
              </a:rPr>
              <a:t>به</a:t>
            </a:r>
            <a:r>
              <a:rPr lang="ar-EG" sz="2800" dirty="0" smtClean="0">
                <a:solidFill>
                  <a:schemeClr val="bg1"/>
                </a:solidFill>
              </a:rPr>
              <a:t> (ومحيط الأسرة , المدرسة , الحي , المهنة , البلد)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b="1" dirty="0" smtClean="0">
                <a:solidFill>
                  <a:schemeClr val="bg1"/>
                </a:solidFill>
              </a:rPr>
              <a:t>تعريف مفاهيم حول الجماعة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الجماعة هي مجموعة من الأفراد الذين يقيمون علاقات متبادلة فيما بينهم .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  هي مجموعة اجتماعية معرفة ومهيكلة تتميز بعدد محدد من الأعضاء  الذين يقيمون علاقات متبادلة داخلها ويؤدون أدوارا محددة وفقا لمعاير السلوك والقيم المشتركة أثناء متابعتهم لأهدافهم.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-108520" y="3806841"/>
            <a:ext cx="893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 startAt="4"/>
            </a:pPr>
            <a:r>
              <a:rPr lang="ar-YE" sz="2800" b="1" dirty="0" smtClean="0">
                <a:solidFill>
                  <a:schemeClr val="bg1"/>
                </a:solidFill>
              </a:rPr>
              <a:t>.</a:t>
            </a:r>
            <a:endParaRPr lang="ar-Y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566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642918"/>
            <a:ext cx="8856918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موسوعة علم النفس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EG" sz="2800" dirty="0" smtClean="0">
                <a:solidFill>
                  <a:schemeClr val="bg1"/>
                </a:solidFill>
              </a:rPr>
              <a:t>ا</a:t>
            </a:r>
            <a:r>
              <a:rPr lang="ar-EG" sz="2400" dirty="0" smtClean="0">
                <a:solidFill>
                  <a:schemeClr val="bg1"/>
                </a:solidFill>
              </a:rPr>
              <a:t>لإطار الذي يكون فيه الفرد عضو بالفعل . إنها جماعة العضوية يشرط انتماء الفرد إلى عضويتها كالأسرة ,الجماعة السياسية, الدينية  .</a:t>
            </a:r>
          </a:p>
          <a:p>
            <a:r>
              <a:rPr lang="ar-EG" sz="2400" dirty="0" smtClean="0">
                <a:solidFill>
                  <a:schemeClr val="bg1"/>
                </a:solidFill>
              </a:rPr>
              <a:t> وهي تعلمه كيفية إرضاء دوافعه وإشباعها من خلال معاييرها فهي الجماعة المرجعية يكتسب الحضور فيها شعور الأمان والطمأنينة.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dirty="0" smtClean="0">
                <a:solidFill>
                  <a:schemeClr val="bg1"/>
                </a:solidFill>
              </a:rPr>
              <a:t>هي وحدة اجتماعية تتكون من مجموعة من الأفراد (2 فأكثر) بينهم تفاعل اجتماعي متبادل وعلاقة صريحة</a:t>
            </a:r>
          </a:p>
          <a:p>
            <a:r>
              <a:rPr lang="ar-EG" sz="2400" dirty="0" smtClean="0">
                <a:solidFill>
                  <a:schemeClr val="bg1"/>
                </a:solidFill>
              </a:rPr>
              <a:t> وتتحدد فيها الأدوار الاجتماعية للأفراد ولها مجموعة من المعايير الخاصة </a:t>
            </a:r>
            <a:r>
              <a:rPr lang="ar-EG" sz="2400" dirty="0" err="1" smtClean="0">
                <a:solidFill>
                  <a:schemeClr val="bg1"/>
                </a:solidFill>
              </a:rPr>
              <a:t>بها</a:t>
            </a:r>
            <a:r>
              <a:rPr lang="ar-EG" sz="2400" dirty="0" smtClean="0">
                <a:solidFill>
                  <a:schemeClr val="bg1"/>
                </a:solidFill>
              </a:rPr>
              <a:t> ويكون فيها وجود الأفراد مشبع لحاجات بعضهم 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b="1" dirty="0" err="1" smtClean="0">
                <a:solidFill>
                  <a:schemeClr val="bg1"/>
                </a:solidFill>
              </a:rPr>
              <a:t>نورير</a:t>
            </a:r>
            <a:r>
              <a:rPr lang="ar-EG" sz="2400" b="1" dirty="0" smtClean="0">
                <a:solidFill>
                  <a:schemeClr val="bg1"/>
                </a:solidFill>
              </a:rPr>
              <a:t> </a:t>
            </a:r>
            <a:r>
              <a:rPr lang="ar-EG" sz="2400" b="1" dirty="0" err="1" smtClean="0">
                <a:solidFill>
                  <a:schemeClr val="bg1"/>
                </a:solidFill>
              </a:rPr>
              <a:t>سيلامي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dirty="0" smtClean="0">
                <a:solidFill>
                  <a:schemeClr val="bg1"/>
                </a:solidFill>
              </a:rPr>
              <a:t>الجماعة هي مجموعة إنسانية منظمة يكون التأثير بين عناصرها متبادل .</a:t>
            </a:r>
          </a:p>
          <a:p>
            <a:r>
              <a:rPr lang="ar-EG" sz="2400" b="1" dirty="0" err="1" smtClean="0">
                <a:solidFill>
                  <a:schemeClr val="bg1"/>
                </a:solidFill>
              </a:rPr>
              <a:t>هارفورد</a:t>
            </a:r>
            <a:r>
              <a:rPr lang="ar-EG" sz="2400" b="1" dirty="0" smtClean="0">
                <a:solidFill>
                  <a:schemeClr val="bg1"/>
                </a:solidFill>
              </a:rPr>
              <a:t> مارجريت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dirty="0" smtClean="0">
                <a:solidFill>
                  <a:schemeClr val="bg1"/>
                </a:solidFill>
              </a:rPr>
              <a:t>الجماعة فردين أو أكثر التقوا حول اهتمامات متشابهة في علاقات إدراكية متبادلة ومؤثرة أو علاقات مواجهة تكفي لتكوين انطباعات لكل منهم نحو الآخر .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b="1" dirty="0" smtClean="0">
                <a:solidFill>
                  <a:schemeClr val="bg1"/>
                </a:solidFill>
              </a:rPr>
              <a:t>تعريف </a:t>
            </a:r>
            <a:r>
              <a:rPr lang="ar-EG" sz="2400" b="1" dirty="0" err="1" smtClean="0">
                <a:solidFill>
                  <a:schemeClr val="bg1"/>
                </a:solidFill>
              </a:rPr>
              <a:t>كرتش</a:t>
            </a:r>
            <a:r>
              <a:rPr lang="ar-EG" sz="2400" b="1" dirty="0" smtClean="0">
                <a:solidFill>
                  <a:schemeClr val="bg1"/>
                </a:solidFill>
              </a:rPr>
              <a:t>  1977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ar-EG" sz="2400" dirty="0" smtClean="0">
                <a:solidFill>
                  <a:schemeClr val="bg1"/>
                </a:solidFill>
              </a:rPr>
              <a:t>الجماعة بأنها شخصان فأكثر توجد بينهم علاقة سيكولوجية صريحة.</a:t>
            </a:r>
            <a:endParaRPr lang="fr-FR" sz="24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r>
              <a:rPr lang="ar-YE" sz="2000" b="1" dirty="0" smtClean="0">
                <a:solidFill>
                  <a:schemeClr val="bg1"/>
                </a:solidFill>
              </a:rPr>
              <a:t>. </a:t>
            </a:r>
            <a:endParaRPr lang="ar-Y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60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1358</Words>
  <Application>Microsoft Office PowerPoint</Application>
  <PresentationFormat>Affichage à l'écran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ورق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الكامل سوفت</dc:creator>
  <cp:lastModifiedBy>ghjh</cp:lastModifiedBy>
  <cp:revision>102</cp:revision>
  <dcterms:created xsi:type="dcterms:W3CDTF">2015-09-27T20:07:50Z</dcterms:created>
  <dcterms:modified xsi:type="dcterms:W3CDTF">2023-10-22T08:17:22Z</dcterms:modified>
</cp:coreProperties>
</file>